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428" r:id="rId3"/>
    <p:sldId id="259" r:id="rId4"/>
    <p:sldId id="258" r:id="rId5"/>
    <p:sldId id="429" r:id="rId6"/>
    <p:sldId id="430" r:id="rId7"/>
    <p:sldId id="431" r:id="rId8"/>
    <p:sldId id="432" r:id="rId9"/>
    <p:sldId id="433" r:id="rId10"/>
    <p:sldId id="434" r:id="rId11"/>
    <p:sldId id="452" r:id="rId12"/>
    <p:sldId id="435" r:id="rId13"/>
    <p:sldId id="436" r:id="rId14"/>
    <p:sldId id="441" r:id="rId15"/>
    <p:sldId id="442" r:id="rId16"/>
    <p:sldId id="443" r:id="rId17"/>
    <p:sldId id="446" r:id="rId18"/>
    <p:sldId id="445" r:id="rId19"/>
    <p:sldId id="444" r:id="rId20"/>
    <p:sldId id="447" r:id="rId21"/>
    <p:sldId id="448" r:id="rId22"/>
    <p:sldId id="272" r:id="rId23"/>
    <p:sldId id="453" r:id="rId24"/>
    <p:sldId id="451" r:id="rId25"/>
    <p:sldId id="449" r:id="rId26"/>
    <p:sldId id="454" r:id="rId27"/>
    <p:sldId id="438" r:id="rId28"/>
    <p:sldId id="439" r:id="rId29"/>
    <p:sldId id="440" r:id="rId30"/>
    <p:sldId id="450" r:id="rId31"/>
    <p:sldId id="290" r:id="rId32"/>
    <p:sldId id="293" r:id="rId33"/>
    <p:sldId id="291" r:id="rId34"/>
    <p:sldId id="383" r:id="rId35"/>
    <p:sldId id="382" r:id="rId36"/>
    <p:sldId id="295" r:id="rId37"/>
    <p:sldId id="303" r:id="rId38"/>
    <p:sldId id="455"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Marvin Round" panose="02000000000000000000" pitchFamily="2" charset="0"/>
      <p:regular r:id="rId47"/>
    </p:embeddedFont>
    <p:embeddedFont>
      <p:font typeface="PraterBlockPro" panose="020B0504010101020102" pitchFamily="34" charset="77"/>
      <p:regular r:id="rId48"/>
    </p:embeddedFont>
    <p:embeddedFont>
      <p:font typeface="Smoothy" pitchFamily="2" charset="77"/>
      <p:regular r:id="rId49"/>
    </p:embeddedFont>
    <p:embeddedFont>
      <p:font typeface="Smoothy Slanted" pitchFamily="2" charset="77"/>
      <p:italic r:id="rId50"/>
    </p:embeddedFont>
    <p:embeddedFont>
      <p:font typeface="Tahoma" panose="020B0604030504040204" pitchFamily="34" charset="0"/>
      <p:regular r:id="rId51"/>
      <p:bold r:id="rId52"/>
    </p:embeddedFont>
    <p:embeddedFont>
      <p:font typeface="Verdana" panose="020B0604030504040204" pitchFamily="34" charset="0"/>
      <p:regular r:id="rId53"/>
      <p:bold r:id="rId54"/>
      <p:italic r:id="rId55"/>
      <p:boldItalic r:id="rId56"/>
    </p:embeddedFont>
  </p:embeddedFontLst>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8" autoAdjust="0"/>
    <p:restoredTop sz="70787" autoAdjust="0"/>
  </p:normalViewPr>
  <p:slideViewPr>
    <p:cSldViewPr snapToGrid="0">
      <p:cViewPr>
        <p:scale>
          <a:sx n="122" d="100"/>
          <a:sy n="122" d="100"/>
        </p:scale>
        <p:origin x="1192" y="416"/>
      </p:cViewPr>
      <p:guideLst/>
    </p:cSldViewPr>
  </p:slideViewPr>
  <p:notesTextViewPr>
    <p:cViewPr>
      <p:scale>
        <a:sx n="100" d="100"/>
        <a:sy n="100" d="100"/>
      </p:scale>
      <p:origin x="0" y="0"/>
    </p:cViewPr>
  </p:notesTextViewPr>
  <p:sorterViewPr>
    <p:cViewPr>
      <p:scale>
        <a:sx n="100" d="100"/>
        <a:sy n="100" d="100"/>
      </p:scale>
      <p:origin x="0" y="-8693"/>
    </p:cViewPr>
  </p:sorterViewPr>
  <p:notesViewPr>
    <p:cSldViewPr snapToGrid="0">
      <p:cViewPr>
        <p:scale>
          <a:sx n="150" d="100"/>
          <a:sy n="150" d="100"/>
        </p:scale>
        <p:origin x="726" y="-34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s-MX" sz="1200" b="0" i="0" strike="noStrike" cap="none" spc="0" baseline="0" dirty="0">
              <a:solidFill>
                <a:srgbClr val="000000"/>
              </a:solidFill>
              <a:effectLst/>
              <a:latin typeface="Calibri"/>
              <a:ea typeface="Calibri"/>
              <a:cs typeface="Calibri"/>
            </a:endParaRPr>
          </a:p>
          <a:p>
            <a:endParaRPr lang="es-MX"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esta clase, hablaremos mucho sobre relaciones románticas. Para comenzar, hablaremos sobre cómo conocer a personas nuevas y las maneras más seguras de conocerlas.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Para mayor seguridad, hay algunas cosas que no deben compartir con alguien quien apenas están conociendo por primera vez. Nunca deben compartir información privada como su apellido, edad o dirección con alguien en su círculo exterior (círculo rojo), porque aún no pueden confiar en esta persona. Puede usar esta información para hacerles daño. Tampoco deben compartir nada como sus números de tarjeta de crédito, de identificación o de seguro social con una persona que no saben si pueden confiar en ella. Estas son personas en su círculo exterior de personas que aún no conocen o que no conocen bien (círculo rojo). </a:t>
            </a:r>
            <a:endParaRPr lang="en-US" i="1" baseline="0" dirty="0"/>
          </a:p>
          <a:p>
            <a:endParaRPr lang="en-US" i="1" baseline="0" dirty="0"/>
          </a:p>
          <a:p>
            <a:r>
              <a:rPr lang="es-MX" sz="1200" b="0" i="1" strike="noStrike" cap="none" spc="0" baseline="0" dirty="0">
                <a:solidFill>
                  <a:srgbClr val="000000"/>
                </a:solidFill>
                <a:effectLst/>
                <a:latin typeface="Calibri"/>
                <a:ea typeface="Calibri"/>
                <a:cs typeface="Calibri"/>
              </a:rPr>
              <a:t>Si no están seguros de que si está bien compartir algo con alguien en su círculo exterior (círculo rojo), pidan ayuda a una persona adulta de su círculo interior de confianza (círculo verde).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1762020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 Diga: </a:t>
            </a:r>
            <a:r>
              <a:rPr lang="es-MX" sz="1200" b="0" i="1" strike="noStrike" cap="none" spc="0" baseline="0" dirty="0">
                <a:solidFill>
                  <a:srgbClr val="000000"/>
                </a:solidFill>
                <a:effectLst/>
                <a:latin typeface="Calibri"/>
                <a:ea typeface="Calibri"/>
                <a:cs typeface="Calibri"/>
              </a:rPr>
              <a:t>Una manera de poder conocer a alguien nuevo es hacerle preguntas.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Enseguida, hablaremos sobre cuáles preguntas están bien y son seguras para hacerle a alguien que aún no conocen</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(personas en su círculo exterior o rojo) y cuáles preguntas son demasiado personales o no apropiadas para hacerle a alguien en su círculo exterior (círculo rojo)</a:t>
            </a:r>
            <a:r>
              <a:rPr lang="es-MX" sz="1200" b="0" i="0" strike="noStrike" cap="none" spc="0" baseline="0" dirty="0">
                <a:solidFill>
                  <a:srgbClr val="000000"/>
                </a:solidFill>
                <a:effectLst/>
                <a:latin typeface="Calibri"/>
                <a:ea typeface="Calibri"/>
                <a:cs typeface="Calibri"/>
              </a:rPr>
              <a: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308482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Escriba “Sí” en un lado del pizarrón y “No” del otro lado.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un momento, buscarán a un compañero. A cada pareja le daré una tarjeta con una pregunta. Quiero que piensen en si esta pregunta esta bien y si es segura para hacerle a alguien en su círculo exterior (círculo rojo) de personas que aún no conocen lo suficiente para confiar en ellas, o si la pregunta es demasiado personal o no apropiada. Si está bien hacer la pregunta, sujétenla con cita adhesiva bajo la palabra “Sí”. Si no está bien hacer la pregunta, sujétenla con cita adhesiva bajo la palabra “No”.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Ayude al grupo según sea necesario para encontrar parejas. Reparta las tarjetas de la actividad ¿Se puede preguntar? a las parejas de estudiantes. (Consulte la plantilla al final de la planificación didáctica). Después de que hayan adherido sus tarjetas, use las siguientes diapositivas para repasar las preguntas en grupo.</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162731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Hay una diapositiva de PowerPoint para cada una de las tarjetas de la actividad ¿Se puede preguntar?. Después de mostrar la diapositiva, busque dónde se encuentra la tarjeta correspondiente en el pizarrón blanco o la hoja de rotafolio.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 la actividad ¿Se puede preguntar? al lado correcto. </a:t>
            </a:r>
          </a:p>
          <a:p>
            <a:endParaRPr lang="en-US" sz="1200"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Entre los temas a hablar se incluyen:</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Preguntar “¿Cómo está?” es una excelente manera de comenzar una conversación con alguien nuevo.</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Esta pregunta no es demasiado personal. </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4071762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Hay una diapositiva de PowerPoint para cada una de las tarjetas de la actividad ¿Se puede preguntar?. Después de mostrar la diapositiva, busque dónde se encuentra la tarjeta correspondiente en el pizarrón blanco o la hoja de rotafolio.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 la actividad ¿Se puede preguntar? al lado correcto. </a:t>
            </a:r>
          </a:p>
          <a:p>
            <a:endParaRPr lang="en-US" sz="1200"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Entre los temas a hablar se incluyen:</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Preguntar “¿Puedo tocar su cabello?” no es una manera segura de comenzar una conversación con alguien nuevo.</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Esta pregunta no es apropiada.</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La otra persona probablemente se sentirá extraña, incómoda o asustada si le pregunta esto. </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188536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Hay una diapositiva de PowerPoint para cada una de las tarjetas de la actividad ¿Se puede preguntar?. Después de mostrar la diapositiva, busque dónde se encuentra la tarjeta correspondiente en el pizarrón blanco o la hoja de rotafolio.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 la actividad ¿Se puede preguntar? al lado correcto. </a:t>
            </a:r>
          </a:p>
          <a:p>
            <a:endParaRPr lang="en-US" sz="1200"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Entre los temas a hablar se incluyen:</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Preguntar “¿Dónde vive?” no es una manera segura de comenzar una conversación con alguien nuevo.</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Esta pregunta es demasiado personal para alguien en su círculo rojo.</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335289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Hay una diapositiva de PowerPoint para cada una de las tarjetas de la actividad ¿Se puede preguntar?. Después de mostrar la diapositiva, busque dónde se encuentra la tarjeta correspondiente en el pizarrón blanco o la hoja de rotafolio.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 la actividad ¿Se puede preguntar? al lado correcto. </a:t>
            </a:r>
          </a:p>
          <a:p>
            <a:endParaRPr lang="en-US" sz="1200"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Entre los temas a hablar se incluyen:</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Preguntar “¿Qué le gusta hacer por diversión?” es una manera excelente de comenzar una conversación con alguien nuevo.</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Esta pregunta no es demasiado personal.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1331998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Hay una diapositiva de PowerPoint para cada una de las tarjetas de la actividad ¿Se puede preguntar?. Después de mostrar la diapositiva, busque dónde se encuentra la tarjeta correspondiente en el pizarrón blanco o la hoja de rotafolio.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 la actividad ¿Se puede preguntar? al lado correcto. </a:t>
            </a:r>
          </a:p>
          <a:p>
            <a:endParaRPr lang="en-US" sz="1200"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Entre los temas a hablar se incluyen:</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Preguntar “¿Tiene novio o novia?” no es una manera segura de comenzar una conversación con alguien nuevo.</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Esta pregunta es demasiado personal.</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La persona en su círculo rojo probablemente se sentiría muy incómoda si le preguntara esto.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1722633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Hay una diapositiva de PowerPoint para cada una de las tarjetas de la actividad ¿Se puede preguntar?. Después de mostrar la diapositiva, busque dónde se encuentra la tarjeta correspondiente en el pizarrón blanco o la hoja de rotafolio.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 la actividad ¿Se puede preguntar? al lado correcto. </a:t>
            </a:r>
          </a:p>
          <a:p>
            <a:endParaRPr lang="en-US" sz="1200"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Entre los temas a hablar se incluyen:</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Preguntar “¿Cuál es su comida favorita?” es una excelente manera de comenzar una conversación con alguien nuevo.</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Esta pregunta no es demasiado personal.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3886784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Hay una diapositiva de PowerPoint para cada una de las tarjetas de la actividad ¿Se puede preguntar?. Después de mostrar la diapositiva, busque dónde se encuentra la tarjeta correspondiente en el pizarrón blanco o la hoja de rotafolio.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 la actividad ¿Se puede preguntar? al lado correcto. </a:t>
            </a:r>
          </a:p>
          <a:p>
            <a:endParaRPr lang="en-US" sz="1200"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Entre los temas a hablar se incluyen:</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Preguntar “¿Estar embarazada?” no es una manera segura de comenzar una conversación con alguien nuevo.</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El cuerpo de una persona es algo extremadamente personal. Incluso si alguien está en su círculo amarillo o verde, no es buena idea preguntar si está embarazada. Deben esperar a que les digan que está embarazada.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404819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 las personas.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 </a:t>
            </a: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Hay una diapositiva de PowerPoint para cada una de las tarjetas de la actividad ¿Se puede preguntar?. Después de mostrar la diapositiva, busque dónde se encuentra la tarjeta correspondiente en el pizarrón blanco o la hoja de rotafolio.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 la actividad ¿Se puede preguntar? al lado correcto. </a:t>
            </a:r>
          </a:p>
          <a:p>
            <a:endParaRPr lang="en-US" sz="1200"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Entre los temas a hablar se incluyen:</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Preguntar “¿Qué series de televisión le gusta ver?” es una manera excelente de comenzar una conversación con alguien nuevo.</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Esta pregunta no es demasiado personal. </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3958308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Hay una diapositiva de PowerPoint para cada una de las tarjetas de la actividad ¿Se puede preguntar?. Después de mostrar la diapositiva, busque dónde se encuentra la tarjeta correspondiente en el pizarrón blanco o la hoja de rotafolio.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 la actividad ¿Se puede preguntar? al lado correcto. </a:t>
            </a:r>
          </a:p>
          <a:p>
            <a:endParaRPr lang="en-US" sz="1200"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Entre los temas a hablar se incluyen:</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Preguntar “¿Quiere salir a una cita?” no es una manera segura de comenzar una conversación con alguien nuevo.</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Esta pregunta no es apropiada.</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No es seguro salir con alguien que no sabe si puede confiar en ella (en su círculo exterior o círculo rojo). </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2691175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 Diga: </a:t>
            </a:r>
            <a:r>
              <a:rPr lang="es-MX" sz="1200" b="0" i="1" strike="noStrike" cap="none" spc="0" baseline="0" dirty="0">
                <a:solidFill>
                  <a:srgbClr val="000000"/>
                </a:solidFill>
                <a:effectLst/>
                <a:latin typeface="Calibri"/>
                <a:ea typeface="Calibri"/>
                <a:cs typeface="Calibri"/>
              </a:rPr>
              <a:t>Después de haber hablado sobre maneras más seguras de conocer a alguien nuevo, ¡ahora vamos a practicar!</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3417996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Cuando conocen a alguien nuevo, es importante realmente mostrarle que lo escucha. Una manera de hacerle saber a la otra persona que ustedes están escuchando es verle a los ojos o hacer contacto visual. Aunque no a todo el mundo le gusta hacer contacto visual. ¿Cuáles son otras maneras de hacerle saber a alguien que está escuchando?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medida que el grupo hace sugerencias, escriba sus ideas en el pizarrón o en una hoja de rotafolio. Algunos ejemplos de ideas se incluyen a continuación: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Bajar su teléfono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Asentar con la cabeza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Hacer preguntas sobre lo que habla la otra persona</a:t>
            </a:r>
            <a:endParaRPr lang="en-US" i="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2700544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un momento, pasearán por el salón y jugarán a que se conozcan por primera vez. Cuando aborden a alguien, pueden presentarse diciendo a la otra persona hola y su nombre. Quizás se den la mano. Luego, pueden hacer una de las preguntas de ¿Se puede preguntar? en la pantalla. Asegúrense de mostrar a la otra persona que están escuchando cuando la otra persona responde. Luego, pueden cambiar los roles. Las personas que acaban de responder una pregunta pueden hacer la siguiente pregunta. Después de que las dos personas hayan preguntado y respondido preguntas, busquen a otra persona “nueva”. Continúen conociendo a personas “nuevas” hasta que les diga que se detengan.</a:t>
            </a:r>
          </a:p>
          <a:p>
            <a:endParaRPr lang="en-US" i="1" baseline="0" dirty="0">
              <a:effectLst/>
            </a:endParaRPr>
          </a:p>
          <a:p>
            <a:r>
              <a:rPr lang="es-MX" sz="1200" b="0" i="0" strike="noStrike" cap="none" spc="0" baseline="0" dirty="0">
                <a:solidFill>
                  <a:srgbClr val="000000"/>
                </a:solidFill>
                <a:effectLst/>
                <a:latin typeface="Calibri"/>
                <a:ea typeface="Calibri"/>
                <a:cs typeface="Calibri"/>
              </a:rPr>
              <a:t>Apoye al grupo según sea necesario para practicar la habilidad durante unos cinco minutos.</a:t>
            </a:r>
            <a:endParaRPr lang="en-US" i="0"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3423259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 Diga: </a:t>
            </a:r>
            <a:r>
              <a:rPr lang="es-MX" sz="1200" b="0" i="1" strike="noStrike" cap="none" spc="0" baseline="0" dirty="0">
                <a:solidFill>
                  <a:srgbClr val="000000"/>
                </a:solidFill>
                <a:effectLst/>
                <a:latin typeface="Calibri"/>
                <a:ea typeface="Calibri"/>
                <a:cs typeface="Calibri"/>
              </a:rPr>
              <a:t>¡Han hecho un excelente trabajo conociendo a personas nuevas! Lo último que haremos hoy es hablar sobre cómo las personas que acaban de conocer pasan de ser personas que no conocen y en las que aún no pueden confiar (círculo rojo) a ser personas que están conociendo (círculo amarillo) o a su círculo interior de confianza (círculo verde).</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2510465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Toma mucho tiempo para que alguien pase a su círculo de personas que están conociendo (círculo amarillo), y para que ustedes puedan confiar en esa persona. ¡No sucede de un día para otro! Se requieren semanas o meses para conocer a alguien lo suficiente para que comiencen a confiar en ellas. Y recuerden, si solo han hablado con una persona por Internet, esa persona permanece en su círculo rojo. </a:t>
            </a:r>
          </a:p>
          <a:p>
            <a:endParaRPr lang="en-US" i="1" baseline="0" dirty="0"/>
          </a:p>
          <a:p>
            <a:r>
              <a:rPr lang="es-MX" sz="1200" b="0" i="1" strike="noStrike" cap="none" spc="0" baseline="0" dirty="0">
                <a:solidFill>
                  <a:srgbClr val="000000"/>
                </a:solidFill>
                <a:effectLst/>
                <a:latin typeface="Calibri"/>
                <a:ea typeface="Calibri"/>
                <a:cs typeface="Calibri"/>
              </a:rPr>
              <a:t>Después de que hayan pasado semanas o meses, alguien que conocen puede pasar al círculo amarillo. Una persona necesita estar, por lo menos, en su círculo amarillo antes de pedirle que salga a una cita.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436387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no están seguros si alguien deba estar en su círculo amarillo, o si es seguro compartir información con alguien, ¿a quién podrían preguntar? </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Pueden preguntar a una persona adulta de su círculo de confianza (verde).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962082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Conocen a las personas en el círculo de en medio (círculo amarillo), las están conociendo y aprendiendo si pueden confiar en ellas. Después de meses o años, alguien puede pasar de su círculo de personas que están conociendo (círculo amarillo) a su círculo de personas cercanas, su círculo interior de confianza (círculo verde). Este círculo interior de confianza (círculo verde) es para la familia cercana, los mejores amigos, la persona con quien han salido por mucho tiempo y para las personas que conocen y en quienes más confían.</a:t>
            </a:r>
            <a:endParaRPr lang="en-US" i="1" baseline="0" dirty="0"/>
          </a:p>
          <a:p>
            <a:endParaRPr lang="en-US" i="1" baseline="0" dirty="0"/>
          </a:p>
          <a:p>
            <a:r>
              <a:rPr lang="es-ES" sz="1200" b="0" i="1" strike="noStrike" cap="none" spc="0" baseline="0" dirty="0">
                <a:solidFill>
                  <a:srgbClr val="000000"/>
                </a:solidFill>
                <a:effectLst/>
                <a:latin typeface="Calibri"/>
                <a:ea typeface="Calibri"/>
                <a:cs typeface="Calibri"/>
              </a:rPr>
              <a:t>Recuerden: una persona solo puede pasar a su círculo amarillo si confían en ella y los trata con respeto y amabilidad. Solo cuando las personas escuchan sus límites, y sienten que sus sentimientos y cuerpo están seguros al estar con ellas, pueden pasar a su círculo interior (círculo amarillo). Incluso si tienen tiempo de conocer a la persona, si no los tratan con respeto y no se sienten seguros y bien con ellas, se mantienen en el círculo exterior (círculo rojo) de su mapa. </a:t>
            </a:r>
            <a:r>
              <a:rPr lang="es-MX" sz="1200" b="0" i="1" strike="noStrike" cap="none" spc="0" baseline="0" dirty="0">
                <a:solidFill>
                  <a:srgbClr val="000000"/>
                </a:solidFill>
                <a:effectLst/>
                <a:latin typeface="Calibri"/>
                <a:ea typeface="Calibri"/>
                <a:cs typeface="Calibri"/>
              </a:rPr>
              <a:t>En la clase de hoy, han visto cómo alguien puede comenzar como una persona desconocida en su círculo exterior (círculo rojo), pasar al círculo de en medio (círculo amarillo) después de semanas o meses de conocerla y finalmente pasar al círculo interior de confianza (círculo verde) después de meses o años de conocerla. En cada paso del camino, verifique con una persona adulta en su círculo interior de confianza (círculo verde) para asegurarse de que puedan confiar en la persona que están pasando a su círculo interior.</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205307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defTabSz="931774">
              <a:defRPr/>
            </a:pPr>
            <a:endParaRPr lang="es-MX" sz="1200" b="0" i="0" strike="noStrike" cap="none" spc="0" baseline="0" dirty="0">
              <a:solidFill>
                <a:srgbClr val="000000"/>
              </a:solidFill>
              <a:effectLst/>
              <a:latin typeface="Calibri"/>
              <a:ea typeface="Calibri"/>
              <a:cs typeface="Calibri"/>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Relación: dos o más personas que se conocen; las relaciones incluyen familiares, amigos y compañeros de trabajo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Pareja romántica: la persona con quien sale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Amigo: alguien con quien le gusta pasar el tiempo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Persona desconocida: una persona que no conoce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Conocer: cuando habla por primera vez con alguien nuevo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Preguntar: hablar con alguien para conseguir una respuesta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Hablar: cuando se usan palabras, señas o imágenes para decirle algo a alguien</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Por Internet: algo que está en, o se hace por, sitios web, medios sociales o aplicaciones.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Público: lugares donde otras personas pueden entrar y salir, y algunas veces hay mucha gente, como un centro comercial; o lugares por Internet que otras personas pueden ver</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Privado: lugares donde otras personas necesitan su consentimiento para entrar y salir, como su recámara; o cosas por Internet que solo ustedes pueden ver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Y recuerden: si alguien en su círculo de en medio (círculo amarillo) o su círculo interior de confianza (círculo verde) hace algo que no respeta sus límites o que no está bien, puede regresar a su círculo exterior (círculo rojo). ¡Ustedes eligen quién está en sus círculos!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3178171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dirty="0">
                <a:solidFill>
                  <a:srgbClr val="000000"/>
                </a:solidFill>
                <a:effectLst/>
                <a:latin typeface="Calibri"/>
                <a:ea typeface="Calibri"/>
                <a:cs typeface="Calibri"/>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¿Deben traer con ustedes a una persona adulta en quien confían si quieren reunirse en persona con alguien con quien solo han hablado por Internet?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Deben traer a una persona en quien confían y reunirse en un lugar público.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de estas preguntas está bien hacerle a alguien a quien conocen por primera vez? Muestren un dedo para “¿Cómo está?” y dos dedos para “¿Tiene novia?”.</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Preguntar a alguien cómo está es una manera excelente de comenzar una conversación con alguien nuevo, porque no es demasiado personal. Preguntar a alguien si tiene novio, novia o pareja romántica al conocerlo por primera vez no es apropiado. Probablemente hará que la otra persona se sienta extraña, incómoda o asustada si le pregunta esto. </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 alguien pasar de su círculo exterior (círculo rojo) a su círculo interior de confianza (círculo verde) en una semana? Muestren un pulgar hacia arriba para un sí o un pulgar hacia abajo para un no.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Toma semanas o meses para que alguien pase al círculo de en medio (círculo amarillo).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Después de que alguien pase a su círculo de en medio (círculo amarillo), también toma meses o años para que pase de su círculo de en medio al círculo interior de confianza (círculo verde).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los lastima o si alguien alguna vez les toca el cuerpo de una manera que no les gusta, pueden pedir ayuda. No hicieron nada malo y no están solos. Pueden hablar con un adulto de su círculo de confianza para pedir ayuda. Si alguien que conocen está siendo lastimado, también pueden hablar con un adulto de su círculo interior de confianza para pedir ayuda. Si está sucediendo una emergencia, siempre pueden llamar a 911. Si llaman a 911 para pedir ayuda, puede llegar un policía o una ambulancia.</a:t>
            </a:r>
            <a:endParaRPr lang="en-US" i="1" baseline="0" dirty="0"/>
          </a:p>
          <a:p>
            <a:endParaRPr lang="en-US" i="1" baseline="0" dirty="0"/>
          </a:p>
          <a:p>
            <a:r>
              <a:rPr lang="es-MX" sz="1200" b="0" i="1" strike="noStrike" cap="none" spc="0" baseline="0" dirty="0">
                <a:solidFill>
                  <a:srgbClr val="000000"/>
                </a:solidFill>
                <a:effectLst/>
                <a:latin typeface="Calibri"/>
                <a:ea typeface="Calibri"/>
                <a:cs typeface="Calibri"/>
              </a:rPr>
              <a:t>Si la primera persona a quien le dicen no les cree o no les consigue ayuda, continúen diciendo a adultos en quienes confíen lo que sucede hasta conseguir la ayuda que necesitan. También, siempre pueden hablar conmigo después de la clase si necesitan ayuda.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por financiar el desarrollo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a:p>
        </p:txBody>
      </p:sp>
    </p:spTree>
    <p:extLst>
      <p:ext uri="{BB962C8B-B14F-4D97-AF65-F5344CB8AC3E}">
        <p14:creationId xmlns:p14="http://schemas.microsoft.com/office/powerpoint/2010/main" val="3487297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a:p>
        </p:txBody>
      </p:sp>
    </p:spTree>
    <p:extLst>
      <p:ext uri="{BB962C8B-B14F-4D97-AF65-F5344CB8AC3E}">
        <p14:creationId xmlns:p14="http://schemas.microsoft.com/office/powerpoint/2010/main" val="413447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¡Uno de los primeros pasos antes de poder salir con alguien es conocer a personas nuevas! ¿Dónde puede conocer a personas nuevas? Esto podría ser en persona o por Internet. Hagamos una lista de lugares.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medida que el grupo nombre lugares, escríbalos en el pizarrón o en una hoja de rotafolio. Algunas respuestas potenciales incluyen clubs de lectura, equipos deportivos, organizaciones religiosas, medios sociales o grupos de autodefensa.</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326552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Cuando conocen a alguien nuevo, ¿dónde va en su Mapa de relaciones?</a:t>
            </a:r>
          </a:p>
          <a:p>
            <a:endParaRPr lang="en-US" dirty="0"/>
          </a:p>
          <a:p>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endParaRPr lang="en-US" i="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Las personas que acaban de conocer van en el círculo exterior (círculo rojo) en su Mapa de relaciones. Esto no significa automáticamente que son peligrosas. Solo significa que aún no las conocen y que aún no pueden confiar en ellas. No saben si son personas seguras o no.</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213400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veces, las personas conocen a otras personas por Internet. Si solo han hablado con alguien por Internet, ¿dónde está en su Mapa de relaciones? </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100"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11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Está en el círculo exterior (círculo rojo) de personas en las que aún no puede confiar porque aún no las conocen. Realmente no pueden saber quién es alguien hasta que lo haya conocido en persona y pasado mucho tiempo juntos. La única manera de saber con seguridad quién es alguien con quien solo han hablado por Internet es conocerlo en persona. Se queda en su círculo exterior (círculo rojo) hasta que lo conozcan en persona. Incluso si creen que es genial o muy lindo o si han estado hablando por semanas, aún está en su círculo exterior (círculo rojo). </a:t>
            </a:r>
            <a:endParaRPr lang="en-US" sz="1200" i="1" kern="1200" baseline="0" dirty="0">
              <a:solidFill>
                <a:schemeClr val="tx1"/>
              </a:solidFill>
              <a:effectLst/>
              <a:latin typeface="+mn-lt"/>
              <a:ea typeface="+mn-ea"/>
              <a:cs typeface="+mn-cs"/>
            </a:endParaRPr>
          </a:p>
          <a:p>
            <a:pPr lvl="0"/>
            <a:endParaRPr lang="en-US" sz="1200" i="1" kern="1200" baseline="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Enseguida hablaremos sobre maneras más seguras de conocer en persona a alguien que conocieron por Internet.</a:t>
            </a:r>
            <a:endParaRPr lang="en-US" sz="11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369348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se reunirán en persona con alguien que conocieron por Internet, ¿es más seguro ir solos? ¿O llevar ustedes a una persona adulta en quien confían? Muestren un dedo para “Solo/a/e” o dos dedos para “Llevar a una persona adulta en quien confían”. </a:t>
            </a:r>
            <a:endParaRPr lang="en-US" sz="1200"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200" i="0" baseline="0" dirty="0"/>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Deben llevar a una persona adulta en quien confían.</a:t>
            </a:r>
            <a:endParaRPr lang="en-US" sz="11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71975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se reunirán en persona con alguien que conocieron por Internet, ¿es más seguro reunirse en un lugar público donde haya mucha gente cerca? ¿O en un lugar privado donde nada más sean ustedes dos?</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200"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 más seguro reunirse en un lugar público donde haya mucha gente cerca. Quieren que haya otras personas a quienes puedan recurrir si necesitan ayuda. Por ejemplo, si se reúnen en un café y la situación empieza a sentirse extraña o no segura, podría recurrir a un empleado y pedir ayuda.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Nunca deben invitar a su casa a alguien con quien solo han hablado por Internet. Tampoco es seguro ir a la casa de la otra persona. Nunca se suban a un carro con alguien con quien solo han hablado por Internet. Recuerden: está en el círculo exterior (círculo rojo) de personas que realmente aún no conocen y en las que aún no pueden confiar.  </a:t>
            </a:r>
            <a:endParaRPr lang="en-US" sz="1200"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193116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2.png"/><Relationship Id="rId4" Type="http://schemas.openxmlformats.org/officeDocument/2006/relationships/image" Target="../media/image36.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2.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1.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6.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6.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1.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6.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6.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7.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3.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8.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6.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2.png"/><Relationship Id="rId4" Type="http://schemas.openxmlformats.org/officeDocument/2006/relationships/image" Target="../media/image36.pn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1.png"/><Relationship Id="rId7"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45.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2.png"/><Relationship Id="rId4" Type="http://schemas.openxmlformats.org/officeDocument/2006/relationships/image" Target="../media/image36.png"/><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png"/><Relationship Id="rId22"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9.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png"/><Relationship Id="rId4" Type="http://schemas.openxmlformats.org/officeDocument/2006/relationships/image" Target="../media/image73.jpe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2.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af158fc-8049-420a-b5f1-29ac7e7fc261@namprd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7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sp>
        <p:nvSpPr>
          <p:cNvPr id="2" name="TextBox 1"/>
          <p:cNvSpPr txBox="1"/>
          <p:nvPr/>
        </p:nvSpPr>
        <p:spPr>
          <a:xfrm>
            <a:off x="8309986" y="1632913"/>
            <a:ext cx="874207" cy="492443"/>
          </a:xfrm>
          <a:prstGeom prst="rect">
            <a:avLst/>
          </a:prstGeom>
          <a:noFill/>
        </p:spPr>
        <p:txBody>
          <a:bodyPr wrap="square" rtlCol="0">
            <a:spAutoFit/>
          </a:bodyPr>
          <a:lstStyle/>
          <a:p>
            <a:r>
              <a:rPr lang="es-MX" sz="2600" b="0" i="0" strike="noStrike" cap="none" spc="0" baseline="0" dirty="0">
                <a:solidFill>
                  <a:srgbClr val="000000"/>
                </a:solidFill>
                <a:effectLst/>
                <a:latin typeface="Smoothy" pitchFamily="2" charset="77"/>
                <a:ea typeface="Tahoma"/>
                <a:cs typeface="Tahoma"/>
              </a:rPr>
              <a:t>¡Hola!</a:t>
            </a:r>
          </a:p>
        </p:txBody>
      </p:sp>
      <p:sp>
        <p:nvSpPr>
          <p:cNvPr id="6" name="TextBox 5"/>
          <p:cNvSpPr txBox="1"/>
          <p:nvPr/>
        </p:nvSpPr>
        <p:spPr>
          <a:xfrm>
            <a:off x="9222693" y="1486889"/>
            <a:ext cx="874206" cy="430887"/>
          </a:xfrm>
          <a:prstGeom prst="rect">
            <a:avLst/>
          </a:prstGeom>
          <a:noFill/>
        </p:spPr>
        <p:txBody>
          <a:bodyPr wrap="square" rtlCol="0">
            <a:spAutoFit/>
          </a:bodyPr>
          <a:lstStyle/>
          <a:p>
            <a:r>
              <a:rPr lang="es-MX" sz="2200" b="0" i="0" strike="noStrike" cap="none" spc="0" baseline="0" dirty="0">
                <a:solidFill>
                  <a:srgbClr val="000000"/>
                </a:solidFill>
                <a:effectLst/>
                <a:latin typeface="Smoothy" pitchFamily="2" charset="77"/>
                <a:ea typeface="Tahoma"/>
                <a:cs typeface="Tahoma"/>
              </a:rPr>
              <a:t>¡Hola!</a:t>
            </a:r>
          </a:p>
        </p:txBody>
      </p:sp>
      <p:sp>
        <p:nvSpPr>
          <p:cNvPr id="7"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sp>
        <p:nvSpPr>
          <p:cNvPr id="3" name="TextBox 2">
            <a:extLst>
              <a:ext uri="{FF2B5EF4-FFF2-40B4-BE49-F238E27FC236}">
                <a16:creationId xmlns:a16="http://schemas.microsoft.com/office/drawing/2014/main" id="{3C2225A9-A851-ED48-B4E9-A955D18A6272}"/>
              </a:ext>
            </a:extLst>
          </p:cNvPr>
          <p:cNvSpPr txBox="1"/>
          <p:nvPr/>
        </p:nvSpPr>
        <p:spPr>
          <a:xfrm>
            <a:off x="1967192" y="60775"/>
            <a:ext cx="6820673" cy="646331"/>
          </a:xfrm>
          <a:prstGeom prst="rect">
            <a:avLst/>
          </a:prstGeom>
          <a:solidFill>
            <a:schemeClr val="bg1"/>
          </a:solidFill>
        </p:spPr>
        <p:txBody>
          <a:bodyPr wrap="square" rtlCol="0">
            <a:spAutoFit/>
          </a:bodyPr>
          <a:lstStyle/>
          <a:p>
            <a:r>
              <a:rPr lang="es-MX" sz="3600" b="1" dirty="0">
                <a:latin typeface="Marvin Round" panose="02000000000000000000" pitchFamily="2" charset="0"/>
              </a:rPr>
              <a:t>MIS DERECHOS, MI VIDA</a:t>
            </a:r>
          </a:p>
        </p:txBody>
      </p:sp>
      <p:sp>
        <p:nvSpPr>
          <p:cNvPr id="8" name="TextBox 7">
            <a:extLst>
              <a:ext uri="{FF2B5EF4-FFF2-40B4-BE49-F238E27FC236}">
                <a16:creationId xmlns:a16="http://schemas.microsoft.com/office/drawing/2014/main" id="{D306AEAA-D880-14CF-0F40-C8F2D179C78D}"/>
              </a:ext>
            </a:extLst>
          </p:cNvPr>
          <p:cNvSpPr txBox="1"/>
          <p:nvPr/>
        </p:nvSpPr>
        <p:spPr>
          <a:xfrm>
            <a:off x="74007" y="1340409"/>
            <a:ext cx="5909911" cy="3785652"/>
          </a:xfrm>
          <a:prstGeom prst="rect">
            <a:avLst/>
          </a:prstGeom>
          <a:solidFill>
            <a:schemeClr val="bg1"/>
          </a:solidFill>
        </p:spPr>
        <p:txBody>
          <a:bodyPr wrap="square" rtlCol="0">
            <a:spAutoFit/>
          </a:bodyPr>
          <a:lstStyle/>
          <a:p>
            <a:pPr algn="ctr"/>
            <a:r>
              <a:rPr lang="es-MX" sz="8000" b="1" dirty="0">
                <a:latin typeface="PraterBlockPro" panose="020B0504010101020102" pitchFamily="34" charset="77"/>
                <a:cs typeface="PraterBlockPro" panose="020B0504010101020102" pitchFamily="34" charset="77"/>
              </a:rPr>
              <a:t>Cómo conocer a alguien</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175" y="147797"/>
            <a:ext cx="9315770" cy="1325563"/>
          </a:xfrm>
        </p:spPr>
        <p:txBody>
          <a:bodyPr>
            <a:normAutofit/>
          </a:bodyPr>
          <a:lstStyle/>
          <a:p>
            <a:pPr algn="ctr"/>
            <a:r>
              <a:rPr lang="es-MX" sz="4000" b="1" i="0" strike="noStrike" cap="none" spc="0" baseline="0">
                <a:solidFill>
                  <a:srgbClr val="000000"/>
                </a:solidFill>
                <a:effectLst/>
                <a:latin typeface="Tahoma"/>
                <a:ea typeface="Tahoma"/>
                <a:cs typeface="Tahoma"/>
              </a:rPr>
              <a:t>Lo que no debe compartir con alguien en su círculo rojo</a:t>
            </a:r>
            <a:endParaRPr lang="en-US" sz="40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7105" t="24006" r="50548" b="19076"/>
          <a:stretch>
            <a:fillRect/>
          </a:stretch>
        </p:blipFill>
        <p:spPr>
          <a:xfrm>
            <a:off x="2182467" y="1480318"/>
            <a:ext cx="3273298" cy="524248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56124" r="12235" b="71687"/>
          <a:stretch>
            <a:fillRect/>
          </a:stretch>
        </p:blipFill>
        <p:spPr>
          <a:xfrm>
            <a:off x="2677797" y="1480318"/>
            <a:ext cx="2426334" cy="122384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l="55567" t="40329" r="7781" b="13909"/>
          <a:stretch>
            <a:fillRect/>
          </a:stretch>
        </p:blipFill>
        <p:spPr>
          <a:xfrm>
            <a:off x="3025186" y="2801993"/>
            <a:ext cx="1618739" cy="113926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l="2041" t="-307" r="59094" b="51358"/>
          <a:stretch>
            <a:fillRect/>
          </a:stretch>
        </p:blipFill>
        <p:spPr>
          <a:xfrm>
            <a:off x="2918881" y="3635074"/>
            <a:ext cx="1941425" cy="137828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l="56588" r="8060" b="49794"/>
          <a:stretch>
            <a:fillRect/>
          </a:stretch>
        </p:blipFill>
        <p:spPr>
          <a:xfrm>
            <a:off x="2762626" y="4966778"/>
            <a:ext cx="1980030" cy="158506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5241" y="1203857"/>
            <a:ext cx="9846168" cy="5678264"/>
          </a:xfrm>
          <a:prstGeom prst="rect">
            <a:avLst/>
          </a:prstGeom>
        </p:spPr>
      </p:pic>
      <p:cxnSp>
        <p:nvCxnSpPr>
          <p:cNvPr id="17" name="Straight Arrow Connector 16"/>
          <p:cNvCxnSpPr/>
          <p:nvPr/>
        </p:nvCxnSpPr>
        <p:spPr>
          <a:xfrm>
            <a:off x="4562736" y="3503703"/>
            <a:ext cx="1724297" cy="13063"/>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a:extLst>
              <a:ext uri="{FF2B5EF4-FFF2-40B4-BE49-F238E27FC236}">
                <a16:creationId xmlns:a16="http://schemas.microsoft.com/office/drawing/2014/main" id="{827B3948-6D71-664D-BE7F-7B5CA2148B5A}"/>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7" name="Freeform 6">
            <a:extLst>
              <a:ext uri="{FF2B5EF4-FFF2-40B4-BE49-F238E27FC236}">
                <a16:creationId xmlns:a16="http://schemas.microsoft.com/office/drawing/2014/main" id="{9FF4FEE9-7984-F940-A400-DE2900760B25}"/>
              </a:ext>
            </a:extLst>
          </p:cNvPr>
          <p:cNvSpPr/>
          <p:nvPr/>
        </p:nvSpPr>
        <p:spPr>
          <a:xfrm>
            <a:off x="3800272" y="5194570"/>
            <a:ext cx="810639" cy="843064"/>
          </a:xfrm>
          <a:custGeom>
            <a:avLst/>
            <a:gdLst>
              <a:gd name="connsiteX0" fmla="*/ 45396 w 810639"/>
              <a:gd name="connsiteY0" fmla="*/ 791183 h 843064"/>
              <a:gd name="connsiteX1" fmla="*/ 51881 w 810639"/>
              <a:gd name="connsiteY1" fmla="*/ 745787 h 843064"/>
              <a:gd name="connsiteX2" fmla="*/ 45396 w 810639"/>
              <a:gd name="connsiteY2" fmla="*/ 719847 h 843064"/>
              <a:gd name="connsiteX3" fmla="*/ 38911 w 810639"/>
              <a:gd name="connsiteY3" fmla="*/ 674451 h 843064"/>
              <a:gd name="connsiteX4" fmla="*/ 32426 w 810639"/>
              <a:gd name="connsiteY4" fmla="*/ 654996 h 843064"/>
              <a:gd name="connsiteX5" fmla="*/ 25941 w 810639"/>
              <a:gd name="connsiteY5" fmla="*/ 622570 h 843064"/>
              <a:gd name="connsiteX6" fmla="*/ 19456 w 810639"/>
              <a:gd name="connsiteY6" fmla="*/ 453958 h 843064"/>
              <a:gd name="connsiteX7" fmla="*/ 12971 w 810639"/>
              <a:gd name="connsiteY7" fmla="*/ 389107 h 843064"/>
              <a:gd name="connsiteX8" fmla="*/ 0 w 810639"/>
              <a:gd name="connsiteY8" fmla="*/ 233464 h 843064"/>
              <a:gd name="connsiteX9" fmla="*/ 12971 w 810639"/>
              <a:gd name="connsiteY9" fmla="*/ 123217 h 843064"/>
              <a:gd name="connsiteX10" fmla="*/ 25941 w 810639"/>
              <a:gd name="connsiteY10" fmla="*/ 84307 h 843064"/>
              <a:gd name="connsiteX11" fmla="*/ 32426 w 810639"/>
              <a:gd name="connsiteY11" fmla="*/ 64851 h 843064"/>
              <a:gd name="connsiteX12" fmla="*/ 77822 w 810639"/>
              <a:gd name="connsiteY12" fmla="*/ 12970 h 843064"/>
              <a:gd name="connsiteX13" fmla="*/ 116732 w 810639"/>
              <a:gd name="connsiteY13" fmla="*/ 0 h 843064"/>
              <a:gd name="connsiteX14" fmla="*/ 259405 w 810639"/>
              <a:gd name="connsiteY14" fmla="*/ 12970 h 843064"/>
              <a:gd name="connsiteX15" fmla="*/ 285345 w 810639"/>
              <a:gd name="connsiteY15" fmla="*/ 19456 h 843064"/>
              <a:gd name="connsiteX16" fmla="*/ 324256 w 810639"/>
              <a:gd name="connsiteY16" fmla="*/ 32426 h 843064"/>
              <a:gd name="connsiteX17" fmla="*/ 343711 w 810639"/>
              <a:gd name="connsiteY17" fmla="*/ 38911 h 843064"/>
              <a:gd name="connsiteX18" fmla="*/ 395592 w 810639"/>
              <a:gd name="connsiteY18" fmla="*/ 51881 h 843064"/>
              <a:gd name="connsiteX19" fmla="*/ 421532 w 810639"/>
              <a:gd name="connsiteY19" fmla="*/ 58366 h 843064"/>
              <a:gd name="connsiteX20" fmla="*/ 440988 w 810639"/>
              <a:gd name="connsiteY20" fmla="*/ 64851 h 843064"/>
              <a:gd name="connsiteX21" fmla="*/ 460443 w 810639"/>
              <a:gd name="connsiteY21" fmla="*/ 77821 h 843064"/>
              <a:gd name="connsiteX22" fmla="*/ 499354 w 810639"/>
              <a:gd name="connsiteY22" fmla="*/ 97277 h 843064"/>
              <a:gd name="connsiteX23" fmla="*/ 531779 w 810639"/>
              <a:gd name="connsiteY23" fmla="*/ 129702 h 843064"/>
              <a:gd name="connsiteX24" fmla="*/ 564205 w 810639"/>
              <a:gd name="connsiteY24" fmla="*/ 149158 h 843064"/>
              <a:gd name="connsiteX25" fmla="*/ 609600 w 810639"/>
              <a:gd name="connsiteY25" fmla="*/ 201039 h 843064"/>
              <a:gd name="connsiteX26" fmla="*/ 635541 w 810639"/>
              <a:gd name="connsiteY26" fmla="*/ 239949 h 843064"/>
              <a:gd name="connsiteX27" fmla="*/ 648511 w 810639"/>
              <a:gd name="connsiteY27" fmla="*/ 285345 h 843064"/>
              <a:gd name="connsiteX28" fmla="*/ 661481 w 810639"/>
              <a:gd name="connsiteY28" fmla="*/ 324256 h 843064"/>
              <a:gd name="connsiteX29" fmla="*/ 687422 w 810639"/>
              <a:gd name="connsiteY29" fmla="*/ 356681 h 843064"/>
              <a:gd name="connsiteX30" fmla="*/ 706877 w 810639"/>
              <a:gd name="connsiteY30" fmla="*/ 389107 h 843064"/>
              <a:gd name="connsiteX31" fmla="*/ 726332 w 810639"/>
              <a:gd name="connsiteY31" fmla="*/ 428017 h 843064"/>
              <a:gd name="connsiteX32" fmla="*/ 745788 w 810639"/>
              <a:gd name="connsiteY32" fmla="*/ 440987 h 843064"/>
              <a:gd name="connsiteX33" fmla="*/ 758758 w 810639"/>
              <a:gd name="connsiteY33" fmla="*/ 453958 h 843064"/>
              <a:gd name="connsiteX34" fmla="*/ 778213 w 810639"/>
              <a:gd name="connsiteY34" fmla="*/ 512324 h 843064"/>
              <a:gd name="connsiteX35" fmla="*/ 784698 w 810639"/>
              <a:gd name="connsiteY35" fmla="*/ 531779 h 843064"/>
              <a:gd name="connsiteX36" fmla="*/ 791183 w 810639"/>
              <a:gd name="connsiteY36" fmla="*/ 551234 h 843064"/>
              <a:gd name="connsiteX37" fmla="*/ 797668 w 810639"/>
              <a:gd name="connsiteY37" fmla="*/ 674451 h 843064"/>
              <a:gd name="connsiteX38" fmla="*/ 810639 w 810639"/>
              <a:gd name="connsiteY38" fmla="*/ 713362 h 843064"/>
              <a:gd name="connsiteX39" fmla="*/ 797668 w 810639"/>
              <a:gd name="connsiteY39" fmla="*/ 758758 h 843064"/>
              <a:gd name="connsiteX40" fmla="*/ 778213 w 810639"/>
              <a:gd name="connsiteY40" fmla="*/ 765243 h 843064"/>
              <a:gd name="connsiteX41" fmla="*/ 719847 w 810639"/>
              <a:gd name="connsiteY41" fmla="*/ 797668 h 843064"/>
              <a:gd name="connsiteX42" fmla="*/ 674451 w 810639"/>
              <a:gd name="connsiteY42" fmla="*/ 817124 h 843064"/>
              <a:gd name="connsiteX43" fmla="*/ 635541 w 810639"/>
              <a:gd name="connsiteY43" fmla="*/ 830094 h 843064"/>
              <a:gd name="connsiteX44" fmla="*/ 544749 w 810639"/>
              <a:gd name="connsiteY44" fmla="*/ 843064 h 843064"/>
              <a:gd name="connsiteX45" fmla="*/ 382622 w 810639"/>
              <a:gd name="connsiteY45" fmla="*/ 836579 h 843064"/>
              <a:gd name="connsiteX46" fmla="*/ 188068 w 810639"/>
              <a:gd name="connsiteY46" fmla="*/ 830094 h 843064"/>
              <a:gd name="connsiteX47" fmla="*/ 103762 w 810639"/>
              <a:gd name="connsiteY47" fmla="*/ 823609 h 843064"/>
              <a:gd name="connsiteX48" fmla="*/ 45396 w 810639"/>
              <a:gd name="connsiteY48" fmla="*/ 791183 h 84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10639" h="843064">
                <a:moveTo>
                  <a:pt x="45396" y="791183"/>
                </a:moveTo>
                <a:cubicBezTo>
                  <a:pt x="36749" y="778213"/>
                  <a:pt x="51881" y="761073"/>
                  <a:pt x="51881" y="745787"/>
                </a:cubicBezTo>
                <a:cubicBezTo>
                  <a:pt x="51881" y="736874"/>
                  <a:pt x="46990" y="728616"/>
                  <a:pt x="45396" y="719847"/>
                </a:cubicBezTo>
                <a:cubicBezTo>
                  <a:pt x="42662" y="704808"/>
                  <a:pt x="41909" y="689440"/>
                  <a:pt x="38911" y="674451"/>
                </a:cubicBezTo>
                <a:cubicBezTo>
                  <a:pt x="37570" y="667748"/>
                  <a:pt x="34084" y="661628"/>
                  <a:pt x="32426" y="654996"/>
                </a:cubicBezTo>
                <a:cubicBezTo>
                  <a:pt x="29753" y="644302"/>
                  <a:pt x="28103" y="633379"/>
                  <a:pt x="25941" y="622570"/>
                </a:cubicBezTo>
                <a:cubicBezTo>
                  <a:pt x="23779" y="566366"/>
                  <a:pt x="22576" y="510117"/>
                  <a:pt x="19456" y="453958"/>
                </a:cubicBezTo>
                <a:cubicBezTo>
                  <a:pt x="18251" y="432267"/>
                  <a:pt x="14519" y="410777"/>
                  <a:pt x="12971" y="389107"/>
                </a:cubicBezTo>
                <a:cubicBezTo>
                  <a:pt x="2149" y="237605"/>
                  <a:pt x="14109" y="318117"/>
                  <a:pt x="0" y="233464"/>
                </a:cubicBezTo>
                <a:cubicBezTo>
                  <a:pt x="3022" y="197195"/>
                  <a:pt x="3233" y="158920"/>
                  <a:pt x="12971" y="123217"/>
                </a:cubicBezTo>
                <a:cubicBezTo>
                  <a:pt x="16568" y="110027"/>
                  <a:pt x="21618" y="97277"/>
                  <a:pt x="25941" y="84307"/>
                </a:cubicBezTo>
                <a:cubicBezTo>
                  <a:pt x="28103" y="77822"/>
                  <a:pt x="28634" y="70539"/>
                  <a:pt x="32426" y="64851"/>
                </a:cubicBezTo>
                <a:cubicBezTo>
                  <a:pt x="49037" y="39935"/>
                  <a:pt x="52223" y="24348"/>
                  <a:pt x="77822" y="12970"/>
                </a:cubicBezTo>
                <a:cubicBezTo>
                  <a:pt x="90315" y="7417"/>
                  <a:pt x="116732" y="0"/>
                  <a:pt x="116732" y="0"/>
                </a:cubicBezTo>
                <a:cubicBezTo>
                  <a:pt x="164290" y="4323"/>
                  <a:pt x="213077" y="1386"/>
                  <a:pt x="259405" y="12970"/>
                </a:cubicBezTo>
                <a:cubicBezTo>
                  <a:pt x="268052" y="15132"/>
                  <a:pt x="276808" y="16895"/>
                  <a:pt x="285345" y="19456"/>
                </a:cubicBezTo>
                <a:cubicBezTo>
                  <a:pt x="298440" y="23385"/>
                  <a:pt x="311286" y="28103"/>
                  <a:pt x="324256" y="32426"/>
                </a:cubicBezTo>
                <a:cubicBezTo>
                  <a:pt x="330741" y="34588"/>
                  <a:pt x="337079" y="37253"/>
                  <a:pt x="343711" y="38911"/>
                </a:cubicBezTo>
                <a:lnTo>
                  <a:pt x="395592" y="51881"/>
                </a:lnTo>
                <a:cubicBezTo>
                  <a:pt x="404239" y="54043"/>
                  <a:pt x="413077" y="55548"/>
                  <a:pt x="421532" y="58366"/>
                </a:cubicBezTo>
                <a:lnTo>
                  <a:pt x="440988" y="64851"/>
                </a:lnTo>
                <a:cubicBezTo>
                  <a:pt x="447473" y="69174"/>
                  <a:pt x="453472" y="74335"/>
                  <a:pt x="460443" y="77821"/>
                </a:cubicBezTo>
                <a:cubicBezTo>
                  <a:pt x="514147" y="104674"/>
                  <a:pt x="443590" y="60103"/>
                  <a:pt x="499354" y="97277"/>
                </a:cubicBezTo>
                <a:cubicBezTo>
                  <a:pt x="521590" y="130630"/>
                  <a:pt x="500897" y="104995"/>
                  <a:pt x="531779" y="129702"/>
                </a:cubicBezTo>
                <a:cubicBezTo>
                  <a:pt x="557214" y="150051"/>
                  <a:pt x="530416" y="137896"/>
                  <a:pt x="564205" y="149158"/>
                </a:cubicBezTo>
                <a:cubicBezTo>
                  <a:pt x="596631" y="170775"/>
                  <a:pt x="579335" y="155642"/>
                  <a:pt x="609600" y="201039"/>
                </a:cubicBezTo>
                <a:lnTo>
                  <a:pt x="635541" y="239949"/>
                </a:lnTo>
                <a:cubicBezTo>
                  <a:pt x="657332" y="305321"/>
                  <a:pt x="624086" y="203926"/>
                  <a:pt x="648511" y="285345"/>
                </a:cubicBezTo>
                <a:cubicBezTo>
                  <a:pt x="652439" y="298440"/>
                  <a:pt x="653897" y="312880"/>
                  <a:pt x="661481" y="324256"/>
                </a:cubicBezTo>
                <a:cubicBezTo>
                  <a:pt x="677843" y="348798"/>
                  <a:pt x="668940" y="338200"/>
                  <a:pt x="687422" y="356681"/>
                </a:cubicBezTo>
                <a:cubicBezTo>
                  <a:pt x="705793" y="411793"/>
                  <a:pt x="680172" y="344597"/>
                  <a:pt x="706877" y="389107"/>
                </a:cubicBezTo>
                <a:cubicBezTo>
                  <a:pt x="722698" y="415476"/>
                  <a:pt x="701736" y="403421"/>
                  <a:pt x="726332" y="428017"/>
                </a:cubicBezTo>
                <a:cubicBezTo>
                  <a:pt x="731843" y="433528"/>
                  <a:pt x="739702" y="436118"/>
                  <a:pt x="745788" y="440987"/>
                </a:cubicBezTo>
                <a:cubicBezTo>
                  <a:pt x="750562" y="444807"/>
                  <a:pt x="754435" y="449634"/>
                  <a:pt x="758758" y="453958"/>
                </a:cubicBezTo>
                <a:lnTo>
                  <a:pt x="778213" y="512324"/>
                </a:lnTo>
                <a:lnTo>
                  <a:pt x="784698" y="531779"/>
                </a:lnTo>
                <a:lnTo>
                  <a:pt x="791183" y="551234"/>
                </a:lnTo>
                <a:cubicBezTo>
                  <a:pt x="793345" y="592306"/>
                  <a:pt x="792767" y="633615"/>
                  <a:pt x="797668" y="674451"/>
                </a:cubicBezTo>
                <a:cubicBezTo>
                  <a:pt x="799297" y="688026"/>
                  <a:pt x="810639" y="713362"/>
                  <a:pt x="810639" y="713362"/>
                </a:cubicBezTo>
                <a:cubicBezTo>
                  <a:pt x="810582" y="713589"/>
                  <a:pt x="800771" y="755655"/>
                  <a:pt x="797668" y="758758"/>
                </a:cubicBezTo>
                <a:cubicBezTo>
                  <a:pt x="792834" y="763592"/>
                  <a:pt x="784189" y="761923"/>
                  <a:pt x="778213" y="765243"/>
                </a:cubicBezTo>
                <a:cubicBezTo>
                  <a:pt x="711315" y="802408"/>
                  <a:pt x="763869" y="782994"/>
                  <a:pt x="719847" y="797668"/>
                </a:cubicBezTo>
                <a:cubicBezTo>
                  <a:pt x="688981" y="818247"/>
                  <a:pt x="712522" y="805703"/>
                  <a:pt x="674451" y="817124"/>
                </a:cubicBezTo>
                <a:cubicBezTo>
                  <a:pt x="661356" y="821052"/>
                  <a:pt x="649027" y="827846"/>
                  <a:pt x="635541" y="830094"/>
                </a:cubicBezTo>
                <a:cubicBezTo>
                  <a:pt x="579439" y="839444"/>
                  <a:pt x="609678" y="834948"/>
                  <a:pt x="544749" y="843064"/>
                </a:cubicBezTo>
                <a:lnTo>
                  <a:pt x="382622" y="836579"/>
                </a:lnTo>
                <a:lnTo>
                  <a:pt x="188068" y="830094"/>
                </a:lnTo>
                <a:cubicBezTo>
                  <a:pt x="159913" y="828785"/>
                  <a:pt x="131864" y="825771"/>
                  <a:pt x="103762" y="823609"/>
                </a:cubicBezTo>
                <a:cubicBezTo>
                  <a:pt x="58699" y="808588"/>
                  <a:pt x="54043" y="804153"/>
                  <a:pt x="45396" y="7911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3B45506-24AD-67FA-7DB0-A3807794DC2E}"/>
              </a:ext>
            </a:extLst>
          </p:cNvPr>
          <p:cNvSpPr txBox="1"/>
          <p:nvPr/>
        </p:nvSpPr>
        <p:spPr>
          <a:xfrm>
            <a:off x="3815285" y="5330977"/>
            <a:ext cx="883586" cy="646331"/>
          </a:xfrm>
          <a:prstGeom prst="rect">
            <a:avLst/>
          </a:prstGeom>
          <a:solidFill>
            <a:schemeClr val="bg1"/>
          </a:solidFill>
        </p:spPr>
        <p:txBody>
          <a:bodyPr wrap="square" rtlCol="0">
            <a:spAutoFit/>
          </a:bodyPr>
          <a:lstStyle/>
          <a:p>
            <a:r>
              <a:rPr lang="en-US" dirty="0"/>
              <a:t>¡Tengo $200!</a:t>
            </a:r>
          </a:p>
        </p:txBody>
      </p:sp>
    </p:spTree>
    <p:extLst>
      <p:ext uri="{BB962C8B-B14F-4D97-AF65-F5344CB8AC3E}">
        <p14:creationId xmlns:p14="http://schemas.microsoft.com/office/powerpoint/2010/main" val="756691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686"/>
            <a:ext cx="12166314" cy="6858000"/>
            <a:chOff x="0" y="0"/>
            <a:chExt cx="12166314"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8673736" y="1311522"/>
              <a:ext cx="3135405"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Cómo conocer a personas nuevas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353478" y="2456671"/>
              <a:ext cx="5639956"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¿Se puede preguntar?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976802" y="4828557"/>
              <a:ext cx="6393309"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Practicar conocer a alguien</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068090" y="3638576"/>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7808499" y="5394971"/>
              <a:ext cx="4090423" cy="1188720"/>
            </a:xfrm>
            <a:prstGeom prst="rect">
              <a:avLst/>
            </a:prstGeom>
            <a:noFill/>
          </p:spPr>
          <p:txBody>
            <a:bodyPr wrap="square" rtlCol="0">
              <a:spAutoFit/>
            </a:bodyPr>
            <a:lstStyle/>
            <a:p>
              <a:r>
                <a:rPr lang="es-MX" sz="2400" b="0" i="0" strike="noStrike" cap="none" spc="0" baseline="0" dirty="0">
                  <a:solidFill>
                    <a:srgbClr val="000000"/>
                  </a:solidFill>
                  <a:effectLst/>
                  <a:latin typeface="Tahoma"/>
                  <a:ea typeface="Tahoma"/>
                  <a:cs typeface="Tahoma"/>
                </a:rPr>
                <a:t>Pasar a los círculos de en medio (amarillo) e interior (verde)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2" descr="32e79440-7299-4026-981d-1ba5a2d0fa56@namprd16"/>
            <p:cNvPicPr>
              <a:picLocks noChangeAspect="1" noChangeArrowheads="1"/>
            </p:cNvPicPr>
            <p:nvPr/>
          </p:nvPicPr>
          <p:blipFill>
            <a:blip r:embed="rId4" cstate="print">
              <a:extLst>
                <a:ext uri="{28A0092B-C50C-407E-A947-70E740481C1C}">
                  <a14:useLocalDpi xmlns:a14="http://schemas.microsoft.com/office/drawing/2010/main" val="0"/>
                </a:ext>
              </a:extLst>
            </a:blip>
            <a:srcRect r="53960" b="58829"/>
            <a:stretch>
              <a:fillRect/>
            </a:stretch>
          </p:blipFill>
          <p:spPr bwMode="auto">
            <a:xfrm>
              <a:off x="6213785" y="800205"/>
              <a:ext cx="2459952" cy="123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6f2fba3f-4c57-4dcb-9312-df64eb975173@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99004" y="1953110"/>
              <a:ext cx="2714381" cy="153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stretch>
              <a:fillRect/>
            </a:stretch>
          </p:blipFill>
          <p:spPr>
            <a:xfrm>
              <a:off x="2374035" y="3356829"/>
              <a:ext cx="1694056" cy="1186374"/>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5040" y="5406585"/>
              <a:ext cx="2458616" cy="1385891"/>
            </a:xfrm>
            <a:prstGeom prst="rect">
              <a:avLst/>
            </a:prstGeom>
          </p:spPr>
        </p:pic>
        <p:pic>
          <p:nvPicPr>
            <p:cNvPr id="18" name="Picture 2" descr="2d42889d-6d2a-4896-ac4f-7971e2434169@namprd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108095" y="4468637"/>
              <a:ext cx="2221928" cy="12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4" name="TextBox 23">
            <a:extLst>
              <a:ext uri="{FF2B5EF4-FFF2-40B4-BE49-F238E27FC236}">
                <a16:creationId xmlns:a16="http://schemas.microsoft.com/office/drawing/2014/main" id="{127640FF-AC7A-F04E-BF90-4E9A6763309D}"/>
              </a:ext>
            </a:extLst>
          </p:cNvPr>
          <p:cNvSpPr txBox="1"/>
          <p:nvPr/>
        </p:nvSpPr>
        <p:spPr>
          <a:xfrm>
            <a:off x="1866512" y="162910"/>
            <a:ext cx="481342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
        <p:nvSpPr>
          <p:cNvPr id="25" name="Footer Placeholder 3">
            <a:extLst>
              <a:ext uri="{FF2B5EF4-FFF2-40B4-BE49-F238E27FC236}">
                <a16:creationId xmlns:a16="http://schemas.microsoft.com/office/drawing/2014/main" id="{EA1DDF52-7F1F-6046-81E8-B0A349BADC75}"/>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0262401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296" y="-26909"/>
            <a:ext cx="7277809" cy="1325563"/>
          </a:xfrm>
        </p:spPr>
        <p:txBody>
          <a:bodyPr>
            <a:normAutofit fontScale="90000"/>
          </a:bodyPr>
          <a:lstStyle/>
          <a:p>
            <a:r>
              <a:rPr lang="es-MX" sz="5400" b="1" i="0" strike="noStrike" cap="none" spc="0" baseline="0" dirty="0">
                <a:solidFill>
                  <a:srgbClr val="000000"/>
                </a:solidFill>
                <a:effectLst/>
                <a:latin typeface="Tahoma"/>
                <a:ea typeface="Tahoma"/>
                <a:cs typeface="Tahoma"/>
              </a:rPr>
              <a:t>¿Se puede preguntar?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5894677" y="1058091"/>
            <a:ext cx="627531" cy="57069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26909"/>
            <a:ext cx="2026025" cy="1613647"/>
          </a:xfrm>
          <a:prstGeom prst="rect">
            <a:avLst/>
          </a:prstGeom>
        </p:spPr>
      </p:pic>
      <p:grpSp>
        <p:nvGrpSpPr>
          <p:cNvPr id="17" name="Group 16"/>
          <p:cNvGrpSpPr/>
          <p:nvPr/>
        </p:nvGrpSpPr>
        <p:grpSpPr>
          <a:xfrm>
            <a:off x="2026025" y="2808190"/>
            <a:ext cx="2904863" cy="1241620"/>
            <a:chOff x="1836954" y="3491605"/>
            <a:chExt cx="3564835" cy="1641137"/>
          </a:xfrm>
        </p:grpSpPr>
        <p:sp>
          <p:nvSpPr>
            <p:cNvPr id="11" name="Rectangle 10"/>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5"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p:cNvGrpSpPr/>
          <p:nvPr/>
        </p:nvGrpSpPr>
        <p:grpSpPr>
          <a:xfrm>
            <a:off x="7688131" y="2808190"/>
            <a:ext cx="2812698" cy="1241620"/>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6"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0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9" name="Footer Placeholder 3">
            <a:extLst>
              <a:ext uri="{FF2B5EF4-FFF2-40B4-BE49-F238E27FC236}">
                <a16:creationId xmlns:a16="http://schemas.microsoft.com/office/drawing/2014/main" id="{1F51BE93-578C-414C-8222-C1D1B6AC06B6}"/>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5815315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26909"/>
            <a:ext cx="2026025" cy="1613647"/>
          </a:xfrm>
          <a:prstGeom prst="rect">
            <a:avLst/>
          </a:prstGeom>
        </p:spPr>
      </p:pic>
      <p:sp>
        <p:nvSpPr>
          <p:cNvPr id="15" name="Title 1"/>
          <p:cNvSpPr txBox="1"/>
          <p:nvPr/>
        </p:nvSpPr>
        <p:spPr>
          <a:xfrm>
            <a:off x="2564779" y="-44688"/>
            <a:ext cx="7359805"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dirty="0">
                <a:solidFill>
                  <a:srgbClr val="000000"/>
                </a:solidFill>
                <a:effectLst/>
                <a:latin typeface="Tahoma"/>
                <a:ea typeface="Tahoma"/>
                <a:cs typeface="Tahoma"/>
              </a:rPr>
              <a:t>¿Se puede preguntar?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grpSp>
        <p:nvGrpSpPr>
          <p:cNvPr id="18" name="Group 17"/>
          <p:cNvGrpSpPr/>
          <p:nvPr/>
        </p:nvGrpSpPr>
        <p:grpSpPr>
          <a:xfrm>
            <a:off x="3312186" y="844303"/>
            <a:ext cx="8235101" cy="4620773"/>
            <a:chOff x="2819540" y="962962"/>
            <a:chExt cx="8235101" cy="4620773"/>
          </a:xfrm>
        </p:grpSpPr>
        <p:pic>
          <p:nvPicPr>
            <p:cNvPr id="2050" name="Picture 2" descr="6f2fba3f-4c57-4dcb-9312-df64eb975173@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58729" y="962962"/>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Callout 18"/>
          <p:cNvSpPr/>
          <p:nvPr/>
        </p:nvSpPr>
        <p:spPr>
          <a:xfrm flipH="1">
            <a:off x="1618629" y="1180207"/>
            <a:ext cx="3544887" cy="2367544"/>
          </a:xfrm>
          <a:prstGeom prst="wedgeEllipseCallout">
            <a:avLst>
              <a:gd name="adj1" fmla="val -63707"/>
              <a:gd name="adj2" fmla="val 431"/>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98495" y="1685931"/>
            <a:ext cx="2873829" cy="1325563"/>
          </a:xfrm>
        </p:spPr>
        <p:txBody>
          <a:bodyPr>
            <a:normAutofit/>
          </a:bodyPr>
          <a:lstStyle/>
          <a:p>
            <a:pPr algn="ctr"/>
            <a:r>
              <a:rPr lang="es-MX" b="0" i="0" strike="noStrike" cap="none" spc="0" baseline="0" dirty="0">
                <a:solidFill>
                  <a:srgbClr val="000000"/>
                </a:solidFill>
                <a:effectLst/>
                <a:latin typeface="Smoothy" pitchFamily="2" charset="77"/>
                <a:ea typeface="Tahoma"/>
                <a:cs typeface="Tahoma"/>
              </a:rPr>
              <a:t>¿Cómo está?</a:t>
            </a:r>
            <a:endParaRPr lang="en-US" dirty="0">
              <a:latin typeface="Smoothy" pitchFamily="2" charset="77"/>
              <a:ea typeface="Tahoma" panose="020B0604030504040204" pitchFamily="34" charset="0"/>
              <a:cs typeface="Tahoma" panose="020B0604030504040204"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988546" y="4714132"/>
            <a:ext cx="9914964" cy="779929"/>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22" name="Group 21"/>
          <p:cNvGrpSpPr/>
          <p:nvPr/>
        </p:nvGrpSpPr>
        <p:grpSpPr>
          <a:xfrm>
            <a:off x="7401918" y="5392307"/>
            <a:ext cx="2338252" cy="1019681"/>
            <a:chOff x="6790211" y="3503108"/>
            <a:chExt cx="3564835" cy="1643555"/>
          </a:xfrm>
        </p:grpSpPr>
        <p:sp>
          <p:nvSpPr>
            <p:cNvPr id="25" name="Rectangle 24"/>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7"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grpSp>
        <p:nvGrpSpPr>
          <p:cNvPr id="28" name="Group 27"/>
          <p:cNvGrpSpPr/>
          <p:nvPr/>
        </p:nvGrpSpPr>
        <p:grpSpPr>
          <a:xfrm>
            <a:off x="3607632" y="5418969"/>
            <a:ext cx="2364882" cy="1054499"/>
            <a:chOff x="1934275" y="3453356"/>
            <a:chExt cx="3564835" cy="1679386"/>
          </a:xfrm>
        </p:grpSpPr>
        <p:sp>
          <p:nvSpPr>
            <p:cNvPr id="29" name="Rectangle 28"/>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7">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31"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32" name="Footer Placeholder 3">
            <a:extLst>
              <a:ext uri="{FF2B5EF4-FFF2-40B4-BE49-F238E27FC236}">
                <a16:creationId xmlns:a16="http://schemas.microsoft.com/office/drawing/2014/main" id="{2207EA51-FA45-D042-B10F-6B8BCB38E314}"/>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7633450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26909"/>
            <a:ext cx="2026025" cy="1613647"/>
          </a:xfrm>
          <a:prstGeom prst="rect">
            <a:avLst/>
          </a:prstGeom>
        </p:spPr>
      </p:pic>
      <p:sp>
        <p:nvSpPr>
          <p:cNvPr id="31" name="Title 1"/>
          <p:cNvSpPr txBox="1"/>
          <p:nvPr/>
        </p:nvSpPr>
        <p:spPr>
          <a:xfrm>
            <a:off x="2693351" y="-80378"/>
            <a:ext cx="7264688"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dirty="0">
                <a:solidFill>
                  <a:srgbClr val="000000"/>
                </a:solidFill>
                <a:effectLst/>
                <a:latin typeface="Tahoma"/>
                <a:ea typeface="Tahoma"/>
                <a:cs typeface="Tahoma"/>
              </a:rPr>
              <a:t>¿Se puede preguntar?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p:cNvGrpSpPr/>
          <p:nvPr/>
        </p:nvGrpSpPr>
        <p:grpSpPr>
          <a:xfrm>
            <a:off x="3217957" y="767593"/>
            <a:ext cx="8235101" cy="4620773"/>
            <a:chOff x="2819540" y="962962"/>
            <a:chExt cx="8235101" cy="4620773"/>
          </a:xfrm>
        </p:grpSpPr>
        <p:pic>
          <p:nvPicPr>
            <p:cNvPr id="33" name="Picture 2" descr="6f2fba3f-4c57-4dcb-9312-df64eb975173@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58729" y="962962"/>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33"/>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itle 1"/>
          <p:cNvSpPr>
            <a:spLocks noGrp="1"/>
          </p:cNvSpPr>
          <p:nvPr>
            <p:ph type="title"/>
          </p:nvPr>
        </p:nvSpPr>
        <p:spPr>
          <a:xfrm>
            <a:off x="1926267" y="985875"/>
            <a:ext cx="2942661" cy="1325563"/>
          </a:xfrm>
        </p:spPr>
        <p:txBody>
          <a:bodyPr>
            <a:normAutofit/>
          </a:bodyPr>
          <a:lstStyle/>
          <a:p>
            <a:pPr algn="ctr"/>
            <a:r>
              <a:rPr lang="es-MX" sz="3200" b="0" i="0" strike="noStrike" cap="none" spc="0" baseline="0" dirty="0">
                <a:solidFill>
                  <a:srgbClr val="000000"/>
                </a:solidFill>
                <a:effectLst/>
                <a:latin typeface="Smoothy" pitchFamily="2" charset="77"/>
                <a:ea typeface="Tahoma"/>
                <a:cs typeface="Tahoma"/>
              </a:rPr>
              <a:t>¿Puedo tocar su cabello?</a:t>
            </a:r>
            <a:endParaRPr lang="en-US" sz="3200" dirty="0">
              <a:latin typeface="Smoothy" pitchFamily="2" charset="77"/>
              <a:ea typeface="Tahoma" panose="020B0604030504040204" pitchFamily="34" charset="0"/>
              <a:cs typeface="Tahoma" panose="020B0604030504040204" pitchFamily="34" charset="0"/>
            </a:endParaRPr>
          </a:p>
        </p:txBody>
      </p:sp>
      <p:sp>
        <p:nvSpPr>
          <p:cNvPr id="38" name="Oval Callout 37"/>
          <p:cNvSpPr/>
          <p:nvPr/>
        </p:nvSpPr>
        <p:spPr>
          <a:xfrm flipH="1">
            <a:off x="1611424" y="902711"/>
            <a:ext cx="3544887" cy="2367544"/>
          </a:xfrm>
          <a:prstGeom prst="wedgeEllipseCallout">
            <a:avLst>
              <a:gd name="adj1" fmla="val -64526"/>
              <a:gd name="adj2" fmla="val -815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70faa15d-58c4-4a1b-8fa5-d3440aa1896b@namprd16"/>
          <p:cNvPicPr>
            <a:picLocks noChangeAspect="1" noChangeArrowheads="1"/>
          </p:cNvPicPr>
          <p:nvPr/>
        </p:nvPicPr>
        <p:blipFill>
          <a:blip r:embed="rId5">
            <a:extLst>
              <a:ext uri="{28A0092B-C50C-407E-A947-70E740481C1C}">
                <a14:useLocalDpi xmlns:a14="http://schemas.microsoft.com/office/drawing/2010/main" val="0"/>
              </a:ext>
            </a:extLst>
          </a:blip>
          <a:srcRect l="25260" t="46325" r="52110" b="19115"/>
          <a:stretch>
            <a:fillRect/>
          </a:stretch>
        </p:blipFill>
        <p:spPr bwMode="auto">
          <a:xfrm>
            <a:off x="2714371" y="1958276"/>
            <a:ext cx="1416194" cy="12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926267" y="4632454"/>
            <a:ext cx="9914964" cy="779929"/>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24" name="Group 23"/>
          <p:cNvGrpSpPr/>
          <p:nvPr/>
        </p:nvGrpSpPr>
        <p:grpSpPr>
          <a:xfrm>
            <a:off x="3655557" y="5388366"/>
            <a:ext cx="2364882" cy="1054499"/>
            <a:chOff x="1934275" y="3453356"/>
            <a:chExt cx="3564835" cy="1679386"/>
          </a:xfrm>
        </p:grpSpPr>
        <p:sp>
          <p:nvSpPr>
            <p:cNvPr id="25" name="Rectangle 24"/>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7"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grpSp>
        <p:nvGrpSpPr>
          <p:cNvPr id="29" name="Group 28"/>
          <p:cNvGrpSpPr/>
          <p:nvPr/>
        </p:nvGrpSpPr>
        <p:grpSpPr>
          <a:xfrm>
            <a:off x="7289885" y="5358650"/>
            <a:ext cx="2338252" cy="1019681"/>
            <a:chOff x="6790211" y="3503108"/>
            <a:chExt cx="3564835" cy="1643555"/>
          </a:xfrm>
        </p:grpSpPr>
        <p:sp>
          <p:nvSpPr>
            <p:cNvPr id="30" name="Rectangle 2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9"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28" name="Footer Placeholder 3">
            <a:extLst>
              <a:ext uri="{FF2B5EF4-FFF2-40B4-BE49-F238E27FC236}">
                <a16:creationId xmlns:a16="http://schemas.microsoft.com/office/drawing/2014/main" id="{307A3C7F-794F-2646-AC36-7F71728A783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6149566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26909"/>
            <a:ext cx="2026025" cy="1613647"/>
          </a:xfrm>
          <a:prstGeom prst="rect">
            <a:avLst/>
          </a:prstGeom>
        </p:spPr>
      </p:pic>
      <p:sp>
        <p:nvSpPr>
          <p:cNvPr id="16" name="Title 1"/>
          <p:cNvSpPr txBox="1"/>
          <p:nvPr/>
        </p:nvSpPr>
        <p:spPr>
          <a:xfrm>
            <a:off x="2829785" y="-80378"/>
            <a:ext cx="7232979"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dirty="0">
                <a:solidFill>
                  <a:srgbClr val="000000"/>
                </a:solidFill>
                <a:effectLst/>
                <a:latin typeface="Tahoma"/>
                <a:ea typeface="Tahoma"/>
                <a:cs typeface="Tahoma"/>
              </a:rPr>
              <a:t>¿Se puede preguntar?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grpSp>
        <p:nvGrpSpPr>
          <p:cNvPr id="17" name="Group 16"/>
          <p:cNvGrpSpPr/>
          <p:nvPr/>
        </p:nvGrpSpPr>
        <p:grpSpPr>
          <a:xfrm>
            <a:off x="3198363" y="779914"/>
            <a:ext cx="8235101" cy="4620773"/>
            <a:chOff x="2819540" y="962962"/>
            <a:chExt cx="8235101" cy="4620773"/>
          </a:xfrm>
        </p:grpSpPr>
        <p:pic>
          <p:nvPicPr>
            <p:cNvPr id="18" name="Picture 2" descr="6f2fba3f-4c57-4dcb-9312-df64eb975173@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58729" y="962962"/>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itle 1"/>
          <p:cNvSpPr>
            <a:spLocks noGrp="1"/>
          </p:cNvSpPr>
          <p:nvPr>
            <p:ph type="title"/>
          </p:nvPr>
        </p:nvSpPr>
        <p:spPr>
          <a:xfrm>
            <a:off x="1926267" y="924707"/>
            <a:ext cx="2942661" cy="1325563"/>
          </a:xfrm>
        </p:spPr>
        <p:txBody>
          <a:bodyPr>
            <a:normAutofit/>
          </a:bodyPr>
          <a:lstStyle/>
          <a:p>
            <a:pPr algn="ctr"/>
            <a:r>
              <a:rPr lang="es-MX" sz="3600" b="0" i="0" strike="noStrike" cap="none" spc="0" baseline="0" dirty="0">
                <a:solidFill>
                  <a:srgbClr val="000000"/>
                </a:solidFill>
                <a:effectLst/>
                <a:latin typeface="Smoothy" pitchFamily="2" charset="77"/>
                <a:ea typeface="Tahoma"/>
                <a:cs typeface="Tahoma"/>
              </a:rPr>
              <a:t>¿Dónde vive?</a:t>
            </a:r>
            <a:endParaRPr lang="en-US" sz="3600" dirty="0">
              <a:latin typeface="Smoothy" pitchFamily="2" charset="77"/>
              <a:ea typeface="Tahoma" panose="020B0604030504040204" pitchFamily="34" charset="0"/>
              <a:cs typeface="Tahoma" panose="020B0604030504040204" pitchFamily="34" charset="0"/>
            </a:endParaRPr>
          </a:p>
        </p:txBody>
      </p:sp>
      <p:sp>
        <p:nvSpPr>
          <p:cNvPr id="23" name="Oval Callout 22"/>
          <p:cNvSpPr/>
          <p:nvPr/>
        </p:nvSpPr>
        <p:spPr>
          <a:xfrm flipH="1">
            <a:off x="1611424" y="902711"/>
            <a:ext cx="3544887" cy="2367544"/>
          </a:xfrm>
          <a:prstGeom prst="wedgeEllipseCallout">
            <a:avLst>
              <a:gd name="adj1" fmla="val -64526"/>
              <a:gd name="adj2" fmla="val -815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70faa15d-58c4-4a1b-8fa5-d3440aa1896b@namprd16"/>
          <p:cNvPicPr>
            <a:picLocks noChangeAspect="1" noChangeArrowheads="1"/>
          </p:cNvPicPr>
          <p:nvPr/>
        </p:nvPicPr>
        <p:blipFill>
          <a:blip r:embed="rId5">
            <a:extLst>
              <a:ext uri="{28A0092B-C50C-407E-A947-70E740481C1C}">
                <a14:useLocalDpi xmlns:a14="http://schemas.microsoft.com/office/drawing/2010/main" val="0"/>
              </a:ext>
            </a:extLst>
          </a:blip>
          <a:srcRect l="8664" t="38311" r="74456" b="21533"/>
          <a:stretch>
            <a:fillRect/>
          </a:stretch>
        </p:blipFill>
        <p:spPr bwMode="auto">
          <a:xfrm>
            <a:off x="2823017" y="1720202"/>
            <a:ext cx="1188720" cy="159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3576773" y="1586738"/>
            <a:ext cx="603341" cy="3986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926267" y="4667121"/>
            <a:ext cx="9914964" cy="779929"/>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35" name="Group 34"/>
          <p:cNvGrpSpPr/>
          <p:nvPr/>
        </p:nvGrpSpPr>
        <p:grpSpPr>
          <a:xfrm>
            <a:off x="7335508" y="5400687"/>
            <a:ext cx="2338252" cy="1019681"/>
            <a:chOff x="6790211" y="3503108"/>
            <a:chExt cx="3564835" cy="1643555"/>
          </a:xfrm>
        </p:grpSpPr>
        <p:sp>
          <p:nvSpPr>
            <p:cNvPr id="37" name="Rectangle 3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9"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grpSp>
        <p:nvGrpSpPr>
          <p:cNvPr id="40" name="Group 39"/>
          <p:cNvGrpSpPr/>
          <p:nvPr/>
        </p:nvGrpSpPr>
        <p:grpSpPr>
          <a:xfrm>
            <a:off x="3655557" y="5388366"/>
            <a:ext cx="2364882" cy="1054499"/>
            <a:chOff x="1934275" y="3453356"/>
            <a:chExt cx="3564835" cy="1679386"/>
          </a:xfrm>
        </p:grpSpPr>
        <p:sp>
          <p:nvSpPr>
            <p:cNvPr id="41" name="Rectangle 40"/>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8">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4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26" name="Footer Placeholder 3">
            <a:extLst>
              <a:ext uri="{FF2B5EF4-FFF2-40B4-BE49-F238E27FC236}">
                <a16:creationId xmlns:a16="http://schemas.microsoft.com/office/drawing/2014/main" id="{49E14683-3E77-A24B-A120-74D54576E7B2}"/>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7365727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26909"/>
            <a:ext cx="2026025" cy="1613647"/>
          </a:xfrm>
          <a:prstGeom prst="rect">
            <a:avLst/>
          </a:prstGeom>
        </p:spPr>
      </p:pic>
      <p:sp>
        <p:nvSpPr>
          <p:cNvPr id="16" name="Title 1"/>
          <p:cNvSpPr txBox="1"/>
          <p:nvPr/>
        </p:nvSpPr>
        <p:spPr>
          <a:xfrm>
            <a:off x="2772025" y="-80378"/>
            <a:ext cx="7324138"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dirty="0">
                <a:solidFill>
                  <a:srgbClr val="000000"/>
                </a:solidFill>
                <a:effectLst/>
                <a:latin typeface="Tahoma"/>
                <a:ea typeface="Tahoma"/>
                <a:cs typeface="Tahoma"/>
              </a:rPr>
              <a:t>¿Se puede preguntar?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grpSp>
        <p:nvGrpSpPr>
          <p:cNvPr id="17" name="Group 16"/>
          <p:cNvGrpSpPr/>
          <p:nvPr/>
        </p:nvGrpSpPr>
        <p:grpSpPr>
          <a:xfrm>
            <a:off x="3169483" y="766738"/>
            <a:ext cx="8235101" cy="4620773"/>
            <a:chOff x="2819540" y="962962"/>
            <a:chExt cx="8235101" cy="4620773"/>
          </a:xfrm>
        </p:grpSpPr>
        <p:pic>
          <p:nvPicPr>
            <p:cNvPr id="18" name="Picture 2" descr="6f2fba3f-4c57-4dcb-9312-df64eb975173@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58729" y="962962"/>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itle 1"/>
          <p:cNvSpPr>
            <a:spLocks noGrp="1"/>
          </p:cNvSpPr>
          <p:nvPr>
            <p:ph type="title"/>
          </p:nvPr>
        </p:nvSpPr>
        <p:spPr>
          <a:xfrm>
            <a:off x="1926267" y="1158182"/>
            <a:ext cx="2942661" cy="1325563"/>
          </a:xfrm>
        </p:spPr>
        <p:txBody>
          <a:bodyPr>
            <a:normAutofit/>
          </a:bodyPr>
          <a:lstStyle/>
          <a:p>
            <a:pPr algn="ctr"/>
            <a:r>
              <a:rPr lang="es-MX" sz="3200" b="0" i="0" strike="noStrike" cap="none" spc="0" baseline="0" dirty="0">
                <a:solidFill>
                  <a:srgbClr val="000000"/>
                </a:solidFill>
                <a:effectLst/>
                <a:latin typeface="Smoothy" pitchFamily="2" charset="77"/>
                <a:ea typeface="Tahoma"/>
                <a:cs typeface="Tahoma"/>
              </a:rPr>
              <a:t>¿Qué le gusta hacer por diversión?</a:t>
            </a:r>
            <a:endParaRPr lang="en-US" sz="3200" dirty="0">
              <a:latin typeface="Smoothy" pitchFamily="2" charset="77"/>
              <a:ea typeface="Tahoma" panose="020B0604030504040204" pitchFamily="34" charset="0"/>
              <a:cs typeface="Tahoma" panose="020B0604030504040204" pitchFamily="34" charset="0"/>
            </a:endParaRPr>
          </a:p>
        </p:txBody>
      </p:sp>
      <p:sp>
        <p:nvSpPr>
          <p:cNvPr id="23" name="Oval Callout 22"/>
          <p:cNvSpPr/>
          <p:nvPr/>
        </p:nvSpPr>
        <p:spPr>
          <a:xfrm flipH="1">
            <a:off x="1611424" y="902711"/>
            <a:ext cx="3544887" cy="2367544"/>
          </a:xfrm>
          <a:prstGeom prst="wedgeEllipseCallout">
            <a:avLst>
              <a:gd name="adj1" fmla="val -64526"/>
              <a:gd name="adj2" fmla="val -815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70faa15d-58c4-4a1b-8fa5-d3440aa1896b@namprd16"/>
          <p:cNvPicPr>
            <a:picLocks noChangeAspect="1" noChangeArrowheads="1"/>
          </p:cNvPicPr>
          <p:nvPr/>
        </p:nvPicPr>
        <p:blipFill>
          <a:blip r:embed="rId5">
            <a:extLst>
              <a:ext uri="{28A0092B-C50C-407E-A947-70E740481C1C}">
                <a14:useLocalDpi xmlns:a14="http://schemas.microsoft.com/office/drawing/2010/main" val="0"/>
              </a:ext>
            </a:extLst>
          </a:blip>
          <a:srcRect l="17562" t="17945" r="66857" b="52762"/>
          <a:stretch>
            <a:fillRect/>
          </a:stretch>
        </p:blipFill>
        <p:spPr bwMode="auto">
          <a:xfrm>
            <a:off x="2909239" y="2027765"/>
            <a:ext cx="1172687" cy="124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926267" y="4682427"/>
            <a:ext cx="9914964" cy="779929"/>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25" name="Group 24"/>
          <p:cNvGrpSpPr/>
          <p:nvPr/>
        </p:nvGrpSpPr>
        <p:grpSpPr>
          <a:xfrm>
            <a:off x="3649558" y="5443287"/>
            <a:ext cx="2364882" cy="1054499"/>
            <a:chOff x="1934275" y="3453356"/>
            <a:chExt cx="3564835" cy="1679386"/>
          </a:xfrm>
        </p:grpSpPr>
        <p:sp>
          <p:nvSpPr>
            <p:cNvPr id="35" name="Rectangle 34"/>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7">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37"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grpSp>
        <p:nvGrpSpPr>
          <p:cNvPr id="38" name="Group 37"/>
          <p:cNvGrpSpPr/>
          <p:nvPr/>
        </p:nvGrpSpPr>
        <p:grpSpPr>
          <a:xfrm>
            <a:off x="7335508" y="5400687"/>
            <a:ext cx="2338252" cy="1019681"/>
            <a:chOff x="6790211" y="3503108"/>
            <a:chExt cx="3564835" cy="1643555"/>
          </a:xfrm>
        </p:grpSpPr>
        <p:sp>
          <p:nvSpPr>
            <p:cNvPr id="39" name="Rectangle 3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41"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26" name="Footer Placeholder 3">
            <a:extLst>
              <a:ext uri="{FF2B5EF4-FFF2-40B4-BE49-F238E27FC236}">
                <a16:creationId xmlns:a16="http://schemas.microsoft.com/office/drawing/2014/main" id="{F8E579EC-760D-854F-A23C-B79F696CA47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32480890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26909"/>
            <a:ext cx="2026025" cy="1613647"/>
          </a:xfrm>
          <a:prstGeom prst="rect">
            <a:avLst/>
          </a:prstGeom>
        </p:spPr>
      </p:pic>
      <p:sp>
        <p:nvSpPr>
          <p:cNvPr id="16" name="Title 1"/>
          <p:cNvSpPr txBox="1"/>
          <p:nvPr/>
        </p:nvSpPr>
        <p:spPr>
          <a:xfrm>
            <a:off x="2655609" y="-80378"/>
            <a:ext cx="7324732"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dirty="0">
                <a:solidFill>
                  <a:srgbClr val="000000"/>
                </a:solidFill>
                <a:effectLst/>
                <a:latin typeface="Tahoma"/>
                <a:ea typeface="Tahoma"/>
                <a:cs typeface="Tahoma"/>
              </a:rPr>
              <a:t>¿Se puede preguntar?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grpSp>
        <p:nvGrpSpPr>
          <p:cNvPr id="17" name="Group 16"/>
          <p:cNvGrpSpPr/>
          <p:nvPr/>
        </p:nvGrpSpPr>
        <p:grpSpPr>
          <a:xfrm>
            <a:off x="3198363" y="779914"/>
            <a:ext cx="8235101" cy="4620773"/>
            <a:chOff x="2819540" y="962962"/>
            <a:chExt cx="8235101" cy="4620773"/>
          </a:xfrm>
        </p:grpSpPr>
        <p:pic>
          <p:nvPicPr>
            <p:cNvPr id="18" name="Picture 2" descr="6f2fba3f-4c57-4dcb-9312-df64eb975173@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58729" y="962962"/>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itle 1"/>
          <p:cNvSpPr>
            <a:spLocks noGrp="1"/>
          </p:cNvSpPr>
          <p:nvPr>
            <p:ph type="title"/>
          </p:nvPr>
        </p:nvSpPr>
        <p:spPr>
          <a:xfrm>
            <a:off x="1700344" y="1138757"/>
            <a:ext cx="3350110" cy="1325563"/>
          </a:xfrm>
        </p:spPr>
        <p:txBody>
          <a:bodyPr>
            <a:normAutofit/>
          </a:bodyPr>
          <a:lstStyle/>
          <a:p>
            <a:pPr algn="ctr"/>
            <a:r>
              <a:rPr lang="es-MX" sz="3600" b="0" i="0" strike="noStrike" cap="none" spc="0" baseline="0" dirty="0">
                <a:solidFill>
                  <a:srgbClr val="000000"/>
                </a:solidFill>
                <a:effectLst/>
                <a:latin typeface="Smoothy" pitchFamily="2" charset="77"/>
                <a:ea typeface="Tahoma"/>
                <a:cs typeface="Tahoma"/>
              </a:rPr>
              <a:t>¿Tiene novio o novia?</a:t>
            </a:r>
            <a:endParaRPr lang="en-US" sz="3600" dirty="0">
              <a:latin typeface="Smoothy" pitchFamily="2" charset="77"/>
              <a:ea typeface="Tahoma" panose="020B0604030504040204" pitchFamily="34" charset="0"/>
              <a:cs typeface="Tahoma" panose="020B0604030504040204" pitchFamily="34" charset="0"/>
            </a:endParaRPr>
          </a:p>
        </p:txBody>
      </p:sp>
      <p:sp>
        <p:nvSpPr>
          <p:cNvPr id="23" name="Oval Callout 22"/>
          <p:cNvSpPr/>
          <p:nvPr/>
        </p:nvSpPr>
        <p:spPr>
          <a:xfrm flipH="1">
            <a:off x="1611424" y="902711"/>
            <a:ext cx="3544887" cy="2367544"/>
          </a:xfrm>
          <a:prstGeom prst="wedgeEllipseCallout">
            <a:avLst>
              <a:gd name="adj1" fmla="val -64526"/>
              <a:gd name="adj2" fmla="val -815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70faa15d-58c4-4a1b-8fa5-d3440aa1896b@namprd16"/>
          <p:cNvPicPr>
            <a:picLocks noChangeAspect="1" noChangeArrowheads="1"/>
          </p:cNvPicPr>
          <p:nvPr/>
        </p:nvPicPr>
        <p:blipFill>
          <a:blip r:embed="rId5">
            <a:extLst>
              <a:ext uri="{28A0092B-C50C-407E-A947-70E740481C1C}">
                <a14:useLocalDpi xmlns:a14="http://schemas.microsoft.com/office/drawing/2010/main" val="0"/>
              </a:ext>
            </a:extLst>
          </a:blip>
          <a:srcRect l="35541" t="18962" r="47208" b="55695"/>
          <a:stretch>
            <a:fillRect/>
          </a:stretch>
        </p:blipFill>
        <p:spPr bwMode="auto">
          <a:xfrm>
            <a:off x="2607969" y="2101914"/>
            <a:ext cx="1452245" cy="120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988546" y="4699666"/>
            <a:ext cx="9914964" cy="779929"/>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34" name="Group 33"/>
          <p:cNvGrpSpPr/>
          <p:nvPr/>
        </p:nvGrpSpPr>
        <p:grpSpPr>
          <a:xfrm>
            <a:off x="7335508" y="5400687"/>
            <a:ext cx="2338252" cy="1019681"/>
            <a:chOff x="6790211" y="3503108"/>
            <a:chExt cx="3564835" cy="1643555"/>
          </a:xfrm>
        </p:grpSpPr>
        <p:sp>
          <p:nvSpPr>
            <p:cNvPr id="35" name="Rectangle 34"/>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7"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grpSp>
        <p:nvGrpSpPr>
          <p:cNvPr id="38" name="Group 37"/>
          <p:cNvGrpSpPr/>
          <p:nvPr/>
        </p:nvGrpSpPr>
        <p:grpSpPr>
          <a:xfrm>
            <a:off x="3649558" y="5443287"/>
            <a:ext cx="2364882" cy="1054499"/>
            <a:chOff x="1934275" y="3453356"/>
            <a:chExt cx="3564835" cy="1679386"/>
          </a:xfrm>
        </p:grpSpPr>
        <p:sp>
          <p:nvSpPr>
            <p:cNvPr id="39" name="Rectangle 38"/>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8">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41"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25" name="Footer Placeholder 3">
            <a:extLst>
              <a:ext uri="{FF2B5EF4-FFF2-40B4-BE49-F238E27FC236}">
                <a16:creationId xmlns:a16="http://schemas.microsoft.com/office/drawing/2014/main" id="{DEE8FB13-26CF-9C4B-8648-7BADA9EA973B}"/>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9640800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p:nvPr/>
        </p:nvSpPr>
        <p:spPr>
          <a:xfrm>
            <a:off x="2598235" y="-80378"/>
            <a:ext cx="732635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dirty="0">
                <a:solidFill>
                  <a:srgbClr val="000000"/>
                </a:solidFill>
                <a:effectLst/>
                <a:latin typeface="Tahoma"/>
                <a:ea typeface="Tahoma"/>
                <a:cs typeface="Tahoma"/>
              </a:rPr>
              <a:t>¿Se puede preguntar?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p:cNvGrpSpPr/>
          <p:nvPr/>
        </p:nvGrpSpPr>
        <p:grpSpPr>
          <a:xfrm>
            <a:off x="3198363" y="689401"/>
            <a:ext cx="8217335" cy="4620773"/>
            <a:chOff x="2819540" y="872449"/>
            <a:chExt cx="8217335" cy="4620773"/>
          </a:xfrm>
        </p:grpSpPr>
        <p:pic>
          <p:nvPicPr>
            <p:cNvPr id="17" name="Picture 2" descr="6f2fba3f-4c57-4dcb-9312-df64eb975173@namprd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40963" y="872449"/>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p:cNvSpPr>
            <a:spLocks noGrp="1"/>
          </p:cNvSpPr>
          <p:nvPr>
            <p:ph type="title"/>
          </p:nvPr>
        </p:nvSpPr>
        <p:spPr>
          <a:xfrm>
            <a:off x="1709776" y="1093654"/>
            <a:ext cx="3350110" cy="1325563"/>
          </a:xfrm>
        </p:spPr>
        <p:txBody>
          <a:bodyPr>
            <a:normAutofit/>
          </a:bodyPr>
          <a:lstStyle/>
          <a:p>
            <a:pPr algn="ctr"/>
            <a:r>
              <a:rPr lang="es-MX" sz="3200" b="0" i="0" strike="noStrike" cap="none" spc="0" baseline="0" dirty="0">
                <a:solidFill>
                  <a:srgbClr val="000000"/>
                </a:solidFill>
                <a:effectLst/>
                <a:latin typeface="Smoothy" pitchFamily="2" charset="77"/>
                <a:ea typeface="Tahoma"/>
                <a:cs typeface="Tahoma"/>
              </a:rPr>
              <a:t>¿Cuál es su comida favorita?</a:t>
            </a:r>
            <a:endParaRPr lang="en-US" sz="3200" dirty="0">
              <a:latin typeface="Smoothy" pitchFamily="2" charset="77"/>
              <a:ea typeface="Tahoma" panose="020B0604030504040204" pitchFamily="34" charset="0"/>
              <a:cs typeface="Tahoma" panose="020B0604030504040204" pitchFamily="34" charset="0"/>
            </a:endParaRPr>
          </a:p>
        </p:txBody>
      </p:sp>
      <p:sp>
        <p:nvSpPr>
          <p:cNvPr id="22" name="Oval Callout 21"/>
          <p:cNvSpPr/>
          <p:nvPr/>
        </p:nvSpPr>
        <p:spPr>
          <a:xfrm flipH="1">
            <a:off x="1611424" y="902711"/>
            <a:ext cx="3544887" cy="2367544"/>
          </a:xfrm>
          <a:prstGeom prst="wedgeEllipseCallout">
            <a:avLst>
              <a:gd name="adj1" fmla="val -64526"/>
              <a:gd name="adj2" fmla="val -815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0" y="-26909"/>
            <a:ext cx="2026025" cy="1613647"/>
          </a:xfrm>
          <a:prstGeom prst="rect">
            <a:avLst/>
          </a:prstGeom>
        </p:spPr>
      </p:pic>
      <p:pic>
        <p:nvPicPr>
          <p:cNvPr id="7170" name="Picture 2" descr="70faa15d-58c4-4a1b-8fa5-d3440aa1896b@namprd16"/>
          <p:cNvPicPr>
            <a:picLocks noChangeAspect="1" noChangeArrowheads="1"/>
          </p:cNvPicPr>
          <p:nvPr/>
        </p:nvPicPr>
        <p:blipFill>
          <a:blip r:embed="rId5" cstate="print">
            <a:extLst>
              <a:ext uri="{28A0092B-C50C-407E-A947-70E740481C1C}">
                <a14:useLocalDpi xmlns:a14="http://schemas.microsoft.com/office/drawing/2010/main" val="0"/>
              </a:ext>
            </a:extLst>
          </a:blip>
          <a:srcRect l="57337" t="58146" r="12613"/>
          <a:stretch>
            <a:fillRect/>
          </a:stretch>
        </p:blipFill>
        <p:spPr bwMode="auto">
          <a:xfrm>
            <a:off x="2473959" y="2065687"/>
            <a:ext cx="1653903" cy="129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rcRect l="2884" t="48105" r="15620" b="40523"/>
          <a:stretch>
            <a:fillRect/>
          </a:stretch>
        </p:blipFill>
        <p:spPr>
          <a:xfrm>
            <a:off x="1922505" y="4714485"/>
            <a:ext cx="9914964" cy="779929"/>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34" name="Group 33"/>
          <p:cNvGrpSpPr/>
          <p:nvPr/>
        </p:nvGrpSpPr>
        <p:grpSpPr>
          <a:xfrm>
            <a:off x="3649558" y="5443287"/>
            <a:ext cx="2364882" cy="1054499"/>
            <a:chOff x="1934275" y="3453356"/>
            <a:chExt cx="3564835" cy="1679386"/>
          </a:xfrm>
        </p:grpSpPr>
        <p:sp>
          <p:nvSpPr>
            <p:cNvPr id="36" name="Rectangle 35"/>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7">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38"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grpSp>
        <p:nvGrpSpPr>
          <p:cNvPr id="39" name="Group 38"/>
          <p:cNvGrpSpPr/>
          <p:nvPr/>
        </p:nvGrpSpPr>
        <p:grpSpPr>
          <a:xfrm>
            <a:off x="7335508" y="5400687"/>
            <a:ext cx="2338252" cy="1019681"/>
            <a:chOff x="6790211" y="3503108"/>
            <a:chExt cx="3564835" cy="1643555"/>
          </a:xfrm>
        </p:grpSpPr>
        <p:sp>
          <p:nvSpPr>
            <p:cNvPr id="40" name="Rectangle 3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42"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25" name="Footer Placeholder 3">
            <a:extLst>
              <a:ext uri="{FF2B5EF4-FFF2-40B4-BE49-F238E27FC236}">
                <a16:creationId xmlns:a16="http://schemas.microsoft.com/office/drawing/2014/main" id="{91BDFBE1-596A-534F-B535-F5579ED1D82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9386221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p:nvPr/>
        </p:nvSpPr>
        <p:spPr>
          <a:xfrm>
            <a:off x="2341756" y="-51350"/>
            <a:ext cx="7332004"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dirty="0">
                <a:solidFill>
                  <a:srgbClr val="000000"/>
                </a:solidFill>
                <a:effectLst/>
                <a:latin typeface="Tahoma"/>
                <a:ea typeface="Tahoma"/>
                <a:cs typeface="Tahoma"/>
              </a:rPr>
              <a:t>¿Se puede preguntar?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p:cNvGrpSpPr/>
          <p:nvPr/>
        </p:nvGrpSpPr>
        <p:grpSpPr>
          <a:xfrm>
            <a:off x="3217957" y="735755"/>
            <a:ext cx="8235101" cy="4620773"/>
            <a:chOff x="2819540" y="884541"/>
            <a:chExt cx="8235101" cy="4620773"/>
          </a:xfrm>
        </p:grpSpPr>
        <p:pic>
          <p:nvPicPr>
            <p:cNvPr id="17" name="Picture 2" descr="6f2fba3f-4c57-4dcb-9312-df64eb975173@namprd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58729" y="884541"/>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p:cNvSpPr>
            <a:spLocks noGrp="1"/>
          </p:cNvSpPr>
          <p:nvPr>
            <p:ph type="title"/>
          </p:nvPr>
        </p:nvSpPr>
        <p:spPr>
          <a:xfrm>
            <a:off x="1742769" y="1006972"/>
            <a:ext cx="3350110" cy="1325563"/>
          </a:xfrm>
        </p:spPr>
        <p:txBody>
          <a:bodyPr>
            <a:normAutofit/>
          </a:bodyPr>
          <a:lstStyle/>
          <a:p>
            <a:pPr algn="ctr"/>
            <a:r>
              <a:rPr lang="es-MX" sz="3200" b="0" i="0" strike="noStrike" cap="none" spc="0" baseline="0" dirty="0">
                <a:solidFill>
                  <a:srgbClr val="000000"/>
                </a:solidFill>
                <a:effectLst/>
                <a:latin typeface="Smoothy" pitchFamily="2" charset="77"/>
                <a:ea typeface="Tahoma"/>
                <a:cs typeface="Tahoma"/>
              </a:rPr>
              <a:t>¿Está embarazada?</a:t>
            </a:r>
            <a:endParaRPr lang="en-US" sz="3200" dirty="0">
              <a:latin typeface="Smoothy" pitchFamily="2" charset="77"/>
              <a:ea typeface="Tahoma" panose="020B0604030504040204" pitchFamily="34" charset="0"/>
              <a:cs typeface="Tahoma" panose="020B0604030504040204" pitchFamily="34" charset="0"/>
            </a:endParaRPr>
          </a:p>
        </p:txBody>
      </p:sp>
      <p:sp>
        <p:nvSpPr>
          <p:cNvPr id="22" name="Oval Callout 21"/>
          <p:cNvSpPr/>
          <p:nvPr/>
        </p:nvSpPr>
        <p:spPr>
          <a:xfrm flipH="1">
            <a:off x="1611424" y="902711"/>
            <a:ext cx="3544887" cy="2367544"/>
          </a:xfrm>
          <a:prstGeom prst="wedgeEllipseCallout">
            <a:avLst>
              <a:gd name="adj1" fmla="val -64526"/>
              <a:gd name="adj2" fmla="val -815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0" y="-26909"/>
            <a:ext cx="2026025" cy="1613647"/>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rcRect l="10718" t="7066" r="60987" b="16907"/>
          <a:stretch>
            <a:fillRect/>
          </a:stretch>
        </p:blipFill>
        <p:spPr>
          <a:xfrm>
            <a:off x="2921243" y="1784631"/>
            <a:ext cx="925247" cy="1401345"/>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rcRect l="2884" t="48105" r="15620" b="40523"/>
          <a:stretch>
            <a:fillRect/>
          </a:stretch>
        </p:blipFill>
        <p:spPr>
          <a:xfrm>
            <a:off x="1700344" y="4675366"/>
            <a:ext cx="9914964" cy="779929"/>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34" name="Group 33"/>
          <p:cNvGrpSpPr/>
          <p:nvPr/>
        </p:nvGrpSpPr>
        <p:grpSpPr>
          <a:xfrm>
            <a:off x="7335508" y="5400687"/>
            <a:ext cx="2338252" cy="1019681"/>
            <a:chOff x="6790211" y="3503108"/>
            <a:chExt cx="3564835" cy="1643555"/>
          </a:xfrm>
        </p:grpSpPr>
        <p:sp>
          <p:nvSpPr>
            <p:cNvPr id="37" name="Rectangle 3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9"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grpSp>
        <p:nvGrpSpPr>
          <p:cNvPr id="40" name="Group 39"/>
          <p:cNvGrpSpPr/>
          <p:nvPr/>
        </p:nvGrpSpPr>
        <p:grpSpPr>
          <a:xfrm>
            <a:off x="3649558" y="5443287"/>
            <a:ext cx="2364882" cy="1054499"/>
            <a:chOff x="1934275" y="3453356"/>
            <a:chExt cx="3564835" cy="1679386"/>
          </a:xfrm>
        </p:grpSpPr>
        <p:sp>
          <p:nvSpPr>
            <p:cNvPr id="41" name="Rectangle 40"/>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8">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4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25" name="Footer Placeholder 3">
            <a:extLst>
              <a:ext uri="{FF2B5EF4-FFF2-40B4-BE49-F238E27FC236}">
                <a16:creationId xmlns:a16="http://schemas.microsoft.com/office/drawing/2014/main" id="{87326665-853B-904F-8573-888117B2B5D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0404113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B585138-EEB8-4247-82A8-39265446DD11}"/>
              </a:ext>
            </a:extLst>
          </p:cNvPr>
          <p:cNvGrpSpPr/>
          <p:nvPr/>
        </p:nvGrpSpPr>
        <p:grpSpPr>
          <a:xfrm>
            <a:off x="-23264" y="10758"/>
            <a:ext cx="12169608" cy="6858000"/>
            <a:chOff x="-23264" y="0"/>
            <a:chExt cx="12169608" cy="6858000"/>
          </a:xfrm>
        </p:grpSpPr>
        <p:pic>
          <p:nvPicPr>
            <p:cNvPr id="18" name="Picture 17">
              <a:extLst>
                <a:ext uri="{FF2B5EF4-FFF2-40B4-BE49-F238E27FC236}">
                  <a16:creationId xmlns:a16="http://schemas.microsoft.com/office/drawing/2014/main" id="{9B51E0F0-FAA5-4643-9968-B7A6E128E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9" name="Picture 18">
              <a:extLst>
                <a:ext uri="{FF2B5EF4-FFF2-40B4-BE49-F238E27FC236}">
                  <a16:creationId xmlns:a16="http://schemas.microsoft.com/office/drawing/2014/main" id="{C3A5131C-39AE-FA4A-B3B9-2B939D75D021}"/>
                </a:ext>
              </a:extLst>
            </p:cNvPr>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20" name="Picture 19">
              <a:extLst>
                <a:ext uri="{FF2B5EF4-FFF2-40B4-BE49-F238E27FC236}">
                  <a16:creationId xmlns:a16="http://schemas.microsoft.com/office/drawing/2014/main" id="{845E9594-0D80-E045-8B38-4B235E82202D}"/>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21" name="Picture 20">
              <a:extLst>
                <a:ext uri="{FF2B5EF4-FFF2-40B4-BE49-F238E27FC236}">
                  <a16:creationId xmlns:a16="http://schemas.microsoft.com/office/drawing/2014/main" id="{99F0FBAF-986A-6849-9715-D5430F03C665}"/>
                </a:ext>
              </a:extLst>
            </p:cNvPr>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22" name="Picture 21">
              <a:extLst>
                <a:ext uri="{FF2B5EF4-FFF2-40B4-BE49-F238E27FC236}">
                  <a16:creationId xmlns:a16="http://schemas.microsoft.com/office/drawing/2014/main" id="{3DF85D3C-7CF2-D745-8C5C-F9085798A6AF}"/>
                </a:ext>
              </a:extLst>
            </p:cNvPr>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grpSp>
      <p:pic>
        <p:nvPicPr>
          <p:cNvPr id="23" name="Picture 22">
            <a:extLst>
              <a:ext uri="{FF2B5EF4-FFF2-40B4-BE49-F238E27FC236}">
                <a16:creationId xmlns:a16="http://schemas.microsoft.com/office/drawing/2014/main" id="{13F38D22-523A-4A49-A6B1-A446E099BD93}"/>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13406"/>
            <a:ext cx="1147800" cy="419100"/>
          </a:xfrm>
          <a:prstGeom prst="rect">
            <a:avLst/>
          </a:prstGeom>
        </p:spPr>
      </p:pic>
      <p:pic>
        <p:nvPicPr>
          <p:cNvPr id="24" name="Picture 2" descr="cdae504c-eb7a-44ef-9a85-7acc950b7752@namprd16">
            <a:extLst>
              <a:ext uri="{FF2B5EF4-FFF2-40B4-BE49-F238E27FC236}">
                <a16:creationId xmlns:a16="http://schemas.microsoft.com/office/drawing/2014/main" id="{3816A6C2-881B-4C4F-84ED-7E17F00877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891F3E23-B689-A24B-B040-DEBCCB5791E9}"/>
              </a:ext>
            </a:extLst>
          </p:cNvPr>
          <p:cNvGrpSpPr/>
          <p:nvPr/>
        </p:nvGrpSpPr>
        <p:grpSpPr>
          <a:xfrm>
            <a:off x="2143125" y="33016"/>
            <a:ext cx="8389686" cy="954107"/>
            <a:chOff x="2143125" y="33016"/>
            <a:chExt cx="8389686" cy="954107"/>
          </a:xfrm>
        </p:grpSpPr>
        <p:sp>
          <p:nvSpPr>
            <p:cNvPr id="26" name="Rectangle 25">
              <a:extLst>
                <a:ext uri="{FF2B5EF4-FFF2-40B4-BE49-F238E27FC236}">
                  <a16:creationId xmlns:a16="http://schemas.microsoft.com/office/drawing/2014/main" id="{425B47AB-B62B-604C-B1CA-8D20E322299E}"/>
                </a:ext>
              </a:extLst>
            </p:cNvPr>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3C51817-23E6-3442-9EFE-FD6E98116854}"/>
                </a:ext>
              </a:extLst>
            </p:cNvPr>
            <p:cNvGrpSpPr/>
            <p:nvPr/>
          </p:nvGrpSpPr>
          <p:grpSpPr>
            <a:xfrm>
              <a:off x="2143125" y="33016"/>
              <a:ext cx="8389686" cy="954107"/>
              <a:chOff x="2143134" y="33016"/>
              <a:chExt cx="8121743" cy="954107"/>
            </a:xfrm>
          </p:grpSpPr>
          <p:sp>
            <p:nvSpPr>
              <p:cNvPr id="28" name="Rectangle 27">
                <a:extLst>
                  <a:ext uri="{FF2B5EF4-FFF2-40B4-BE49-F238E27FC236}">
                    <a16:creationId xmlns:a16="http://schemas.microsoft.com/office/drawing/2014/main" id="{C591FACB-2900-7E40-B37C-0022A9D92C22}"/>
                  </a:ext>
                </a:extLst>
              </p:cNvPr>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1876C3F-B266-9D4B-AF3B-067A71742BC7}"/>
                  </a:ext>
                </a:extLst>
              </p:cNvPr>
              <p:cNvSpPr txBox="1"/>
              <p:nvPr/>
            </p:nvSpPr>
            <p:spPr>
              <a:xfrm>
                <a:off x="2143134" y="33016"/>
                <a:ext cx="6878406"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30" name="Picture 2" descr="4f9d871a-7f42-41a6-9d44-2b32673f4a0e@namprd16">
            <a:extLst>
              <a:ext uri="{FF2B5EF4-FFF2-40B4-BE49-F238E27FC236}">
                <a16:creationId xmlns:a16="http://schemas.microsoft.com/office/drawing/2014/main" id="{A282E22C-8464-DB47-8ED0-C7938093FD3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6BEEF178-3F7F-814E-9AB8-213A75DF6AB4}"/>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32" name="Picture 31">
            <a:extLst>
              <a:ext uri="{FF2B5EF4-FFF2-40B4-BE49-F238E27FC236}">
                <a16:creationId xmlns:a16="http://schemas.microsoft.com/office/drawing/2014/main" id="{7EEADB47-19DC-7D49-8048-092E6831BD1E}"/>
              </a:ext>
            </a:extLst>
          </p:cNvPr>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33" name="Picture 32">
            <a:extLst>
              <a:ext uri="{FF2B5EF4-FFF2-40B4-BE49-F238E27FC236}">
                <a16:creationId xmlns:a16="http://schemas.microsoft.com/office/drawing/2014/main" id="{94F4B2AC-9201-6F41-8CC8-1679C5906FDE}"/>
              </a:ext>
            </a:extLst>
          </p:cNvPr>
          <p:cNvPicPr>
            <a:picLocks noChangeAspect="1"/>
          </p:cNvPicPr>
          <p:nvPr/>
        </p:nvPicPr>
        <p:blipFill>
          <a:blip r:embed="rId11"/>
          <a:srcRect l="21744"/>
          <a:stretch>
            <a:fillRect/>
          </a:stretch>
        </p:blipFill>
        <p:spPr>
          <a:xfrm>
            <a:off x="7943023" y="2776932"/>
            <a:ext cx="2890208" cy="2086207"/>
          </a:xfrm>
          <a:prstGeom prst="rect">
            <a:avLst/>
          </a:prstGeom>
        </p:spPr>
      </p:pic>
      <p:sp>
        <p:nvSpPr>
          <p:cNvPr id="34" name="Footer Placeholder 3">
            <a:extLst>
              <a:ext uri="{FF2B5EF4-FFF2-40B4-BE49-F238E27FC236}">
                <a16:creationId xmlns:a16="http://schemas.microsoft.com/office/drawing/2014/main" id="{2D1D47C4-C869-CD4F-A243-660809877AD2}"/>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71517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p:nvPr/>
        </p:nvSpPr>
        <p:spPr>
          <a:xfrm>
            <a:off x="2629306" y="-80378"/>
            <a:ext cx="7339883"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dirty="0">
                <a:solidFill>
                  <a:srgbClr val="000000"/>
                </a:solidFill>
                <a:effectLst/>
                <a:latin typeface="Tahoma"/>
                <a:ea typeface="Tahoma"/>
                <a:cs typeface="Tahoma"/>
              </a:rPr>
              <a:t>¿Se puede preguntar?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p:cNvGrpSpPr/>
          <p:nvPr/>
        </p:nvGrpSpPr>
        <p:grpSpPr>
          <a:xfrm>
            <a:off x="3217957" y="765883"/>
            <a:ext cx="8235101" cy="4620773"/>
            <a:chOff x="2819540" y="962962"/>
            <a:chExt cx="8235101" cy="4620773"/>
          </a:xfrm>
        </p:grpSpPr>
        <p:pic>
          <p:nvPicPr>
            <p:cNvPr id="17" name="Picture 2" descr="6f2fba3f-4c57-4dcb-9312-df64eb975173@namprd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58729" y="962962"/>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p:cNvSpPr>
            <a:spLocks noGrp="1"/>
          </p:cNvSpPr>
          <p:nvPr>
            <p:ph type="title"/>
          </p:nvPr>
        </p:nvSpPr>
        <p:spPr>
          <a:xfrm>
            <a:off x="1616263" y="1056283"/>
            <a:ext cx="3628401" cy="1325563"/>
          </a:xfrm>
        </p:spPr>
        <p:txBody>
          <a:bodyPr>
            <a:noAutofit/>
          </a:bodyPr>
          <a:lstStyle/>
          <a:p>
            <a:pPr algn="ctr"/>
            <a:r>
              <a:rPr lang="es-MX" sz="3000" b="0" i="0" strike="noStrike" cap="none" spc="0" baseline="0" dirty="0">
                <a:solidFill>
                  <a:srgbClr val="000000"/>
                </a:solidFill>
                <a:effectLst/>
                <a:latin typeface="Smoothy" pitchFamily="2" charset="77"/>
                <a:ea typeface="Tahoma"/>
                <a:cs typeface="Tahoma"/>
              </a:rPr>
              <a:t>¿Cuáles series de televisión le gusta ver?</a:t>
            </a:r>
            <a:endParaRPr lang="en-US" sz="3000" dirty="0">
              <a:latin typeface="Smoothy" pitchFamily="2" charset="77"/>
              <a:ea typeface="Tahoma" panose="020B0604030504040204" pitchFamily="34" charset="0"/>
              <a:cs typeface="Tahoma" panose="020B0604030504040204" pitchFamily="34" charset="0"/>
            </a:endParaRPr>
          </a:p>
        </p:txBody>
      </p:sp>
      <p:sp>
        <p:nvSpPr>
          <p:cNvPr id="22" name="Oval Callout 21"/>
          <p:cNvSpPr/>
          <p:nvPr/>
        </p:nvSpPr>
        <p:spPr>
          <a:xfrm flipH="1">
            <a:off x="1611424" y="902711"/>
            <a:ext cx="3544887" cy="2367544"/>
          </a:xfrm>
          <a:prstGeom prst="wedgeEllipseCallout">
            <a:avLst>
              <a:gd name="adj1" fmla="val -64526"/>
              <a:gd name="adj2" fmla="val -815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0" y="-26909"/>
            <a:ext cx="2026025" cy="1613647"/>
          </a:xfrm>
          <a:prstGeom prst="rect">
            <a:avLst/>
          </a:prstGeom>
        </p:spPr>
      </p:pic>
      <p:pic>
        <p:nvPicPr>
          <p:cNvPr id="8194" name="Picture 2" descr="70faa15d-58c4-4a1b-8fa5-d3440aa1896b@namprd16"/>
          <p:cNvPicPr>
            <a:picLocks noChangeAspect="1" noChangeArrowheads="1"/>
          </p:cNvPicPr>
          <p:nvPr/>
        </p:nvPicPr>
        <p:blipFill>
          <a:blip r:embed="rId5">
            <a:extLst>
              <a:ext uri="{28A0092B-C50C-407E-A947-70E740481C1C}">
                <a14:useLocalDpi xmlns:a14="http://schemas.microsoft.com/office/drawing/2010/main" val="0"/>
              </a:ext>
            </a:extLst>
          </a:blip>
          <a:srcRect l="52732" t="28688" r="25751" b="42676"/>
          <a:stretch>
            <a:fillRect/>
          </a:stretch>
        </p:blipFill>
        <p:spPr bwMode="auto">
          <a:xfrm>
            <a:off x="2653865" y="2035227"/>
            <a:ext cx="1515291" cy="113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rcRect l="2884" t="48105" r="15620" b="40523"/>
          <a:stretch>
            <a:fillRect/>
          </a:stretch>
        </p:blipFill>
        <p:spPr>
          <a:xfrm>
            <a:off x="1986297" y="4724770"/>
            <a:ext cx="9914964" cy="779929"/>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26" name="Group 25"/>
          <p:cNvGrpSpPr/>
          <p:nvPr/>
        </p:nvGrpSpPr>
        <p:grpSpPr>
          <a:xfrm>
            <a:off x="3649558" y="5457801"/>
            <a:ext cx="2364882" cy="1054499"/>
            <a:chOff x="1934275" y="3453356"/>
            <a:chExt cx="3564835" cy="1679386"/>
          </a:xfrm>
        </p:grpSpPr>
        <p:sp>
          <p:nvSpPr>
            <p:cNvPr id="27" name="Rectangle 26"/>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9"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grpSp>
        <p:nvGrpSpPr>
          <p:cNvPr id="30" name="Group 29"/>
          <p:cNvGrpSpPr/>
          <p:nvPr/>
        </p:nvGrpSpPr>
        <p:grpSpPr>
          <a:xfrm>
            <a:off x="7335508" y="5400687"/>
            <a:ext cx="2338252" cy="1019681"/>
            <a:chOff x="6790211" y="3503108"/>
            <a:chExt cx="3564835" cy="1643555"/>
          </a:xfrm>
        </p:grpSpPr>
        <p:sp>
          <p:nvSpPr>
            <p:cNvPr id="31" name="Rectangle 30"/>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3"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34" name="Footer Placeholder 3">
            <a:extLst>
              <a:ext uri="{FF2B5EF4-FFF2-40B4-BE49-F238E27FC236}">
                <a16:creationId xmlns:a16="http://schemas.microsoft.com/office/drawing/2014/main" id="{7E071580-5C6F-EC4B-A760-99B7ED257EB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9867454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p:nvPr/>
        </p:nvSpPr>
        <p:spPr>
          <a:xfrm>
            <a:off x="2531326" y="-64612"/>
            <a:ext cx="7326351"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dirty="0">
                <a:solidFill>
                  <a:srgbClr val="000000"/>
                </a:solidFill>
                <a:effectLst/>
                <a:latin typeface="Tahoma"/>
                <a:ea typeface="Tahoma"/>
                <a:cs typeface="Tahoma"/>
              </a:rPr>
              <a:t>¿Se puede preguntar?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p:cNvGrpSpPr/>
          <p:nvPr/>
        </p:nvGrpSpPr>
        <p:grpSpPr>
          <a:xfrm>
            <a:off x="3217957" y="840782"/>
            <a:ext cx="8235101" cy="4620773"/>
            <a:chOff x="2819540" y="962962"/>
            <a:chExt cx="8235101" cy="4620773"/>
          </a:xfrm>
        </p:grpSpPr>
        <p:pic>
          <p:nvPicPr>
            <p:cNvPr id="17" name="Picture 2" descr="6f2fba3f-4c57-4dcb-9312-df64eb975173@namprd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58729" y="962962"/>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p:cNvSpPr>
            <a:spLocks noGrp="1"/>
          </p:cNvSpPr>
          <p:nvPr>
            <p:ph type="title"/>
          </p:nvPr>
        </p:nvSpPr>
        <p:spPr>
          <a:xfrm>
            <a:off x="1710141" y="1755406"/>
            <a:ext cx="3350110" cy="1325563"/>
          </a:xfrm>
        </p:spPr>
        <p:txBody>
          <a:bodyPr>
            <a:normAutofit/>
          </a:bodyPr>
          <a:lstStyle/>
          <a:p>
            <a:pPr algn="ctr"/>
            <a:r>
              <a:rPr lang="es-MX" sz="3600" b="0" i="0" strike="noStrike" cap="none" spc="0" baseline="0" dirty="0">
                <a:solidFill>
                  <a:srgbClr val="000000"/>
                </a:solidFill>
                <a:effectLst/>
                <a:latin typeface="Smoothy" pitchFamily="2" charset="77"/>
                <a:ea typeface="Tahoma"/>
                <a:cs typeface="Tahoma"/>
              </a:rPr>
              <a:t>¿</a:t>
            </a:r>
            <a:r>
              <a:rPr lang="es-MX" sz="3600" dirty="0">
                <a:solidFill>
                  <a:srgbClr val="000000"/>
                </a:solidFill>
                <a:latin typeface="Smoothy" pitchFamily="2" charset="77"/>
                <a:ea typeface="Tahoma"/>
                <a:cs typeface="Tahoma"/>
              </a:rPr>
              <a:t>Quiere salir a una cita</a:t>
            </a:r>
            <a:r>
              <a:rPr lang="es-MX" sz="3600" b="0" i="0" strike="noStrike" cap="none" spc="0" baseline="0" dirty="0">
                <a:solidFill>
                  <a:srgbClr val="000000"/>
                </a:solidFill>
                <a:effectLst/>
                <a:latin typeface="Smoothy" pitchFamily="2" charset="77"/>
                <a:ea typeface="Tahoma"/>
                <a:cs typeface="Tahoma"/>
              </a:rPr>
              <a:t>?</a:t>
            </a:r>
            <a:endParaRPr lang="en-US" sz="3600" dirty="0">
              <a:latin typeface="Smoothy" pitchFamily="2" charset="77"/>
              <a:ea typeface="Tahoma" panose="020B0604030504040204" pitchFamily="34" charset="0"/>
              <a:cs typeface="Tahoma" panose="020B0604030504040204" pitchFamily="34" charset="0"/>
            </a:endParaRPr>
          </a:p>
        </p:txBody>
      </p:sp>
      <p:sp>
        <p:nvSpPr>
          <p:cNvPr id="22" name="Oval Callout 21"/>
          <p:cNvSpPr/>
          <p:nvPr/>
        </p:nvSpPr>
        <p:spPr>
          <a:xfrm flipH="1">
            <a:off x="1570586" y="1112486"/>
            <a:ext cx="3544887" cy="2367544"/>
          </a:xfrm>
          <a:prstGeom prst="wedgeEllipseCallout">
            <a:avLst>
              <a:gd name="adj1" fmla="val -64526"/>
              <a:gd name="adj2" fmla="val -815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0" y="-26909"/>
            <a:ext cx="2026025" cy="1613647"/>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rcRect l="2884" t="48105" r="15620" b="40523"/>
          <a:stretch>
            <a:fillRect/>
          </a:stretch>
        </p:blipFill>
        <p:spPr>
          <a:xfrm>
            <a:off x="1765363" y="4743555"/>
            <a:ext cx="9914964" cy="779929"/>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33" name="Group 32"/>
          <p:cNvGrpSpPr/>
          <p:nvPr/>
        </p:nvGrpSpPr>
        <p:grpSpPr>
          <a:xfrm>
            <a:off x="3649558" y="5443287"/>
            <a:ext cx="2364882" cy="1054499"/>
            <a:chOff x="1934275" y="3453356"/>
            <a:chExt cx="3564835" cy="1679386"/>
          </a:xfrm>
        </p:grpSpPr>
        <p:sp>
          <p:nvSpPr>
            <p:cNvPr id="35" name="Rectangle 34"/>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37"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grpSp>
        <p:nvGrpSpPr>
          <p:cNvPr id="38" name="Group 37"/>
          <p:cNvGrpSpPr/>
          <p:nvPr/>
        </p:nvGrpSpPr>
        <p:grpSpPr>
          <a:xfrm>
            <a:off x="7335508" y="5400687"/>
            <a:ext cx="2338252" cy="1019681"/>
            <a:chOff x="6790211" y="3503108"/>
            <a:chExt cx="3564835" cy="1643555"/>
          </a:xfrm>
        </p:grpSpPr>
        <p:sp>
          <p:nvSpPr>
            <p:cNvPr id="39" name="Rectangle 3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41"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24" name="Footer Placeholder 3">
            <a:extLst>
              <a:ext uri="{FF2B5EF4-FFF2-40B4-BE49-F238E27FC236}">
                <a16:creationId xmlns:a16="http://schemas.microsoft.com/office/drawing/2014/main" id="{534A804B-9627-BC40-903E-084D939AE650}"/>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9589158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C8D7BB-412A-0B49-813E-CB45AF25851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0" y="-173154"/>
            <a:ext cx="12308890" cy="7042729"/>
          </a:xfrm>
          <a:prstGeom prst="rect">
            <a:avLst/>
          </a:prstGeom>
        </p:spPr>
      </p:pic>
      <p:pic>
        <p:nvPicPr>
          <p:cNvPr id="9" name="Picture 8">
            <a:extLst>
              <a:ext uri="{FF2B5EF4-FFF2-40B4-BE49-F238E27FC236}">
                <a16:creationId xmlns:a16="http://schemas.microsoft.com/office/drawing/2014/main" id="{54BBE8FE-0C0A-9048-9972-FED395B69EB0}"/>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0" name="Footer Placeholder 3">
            <a:extLst>
              <a:ext uri="{FF2B5EF4-FFF2-40B4-BE49-F238E27FC236}">
                <a16:creationId xmlns:a16="http://schemas.microsoft.com/office/drawing/2014/main" id="{1F10CCB8-F6B5-814B-BD68-2745BA08E0E8}"/>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1" name="TextBox 10">
            <a:extLst>
              <a:ext uri="{FF2B5EF4-FFF2-40B4-BE49-F238E27FC236}">
                <a16:creationId xmlns:a16="http://schemas.microsoft.com/office/drawing/2014/main" id="{C417232D-8E50-B74C-BC97-F712FEC14A5D}"/>
              </a:ext>
            </a:extLst>
          </p:cNvPr>
          <p:cNvSpPr txBox="1"/>
          <p:nvPr/>
        </p:nvSpPr>
        <p:spPr>
          <a:xfrm>
            <a:off x="2329399" y="89032"/>
            <a:ext cx="799612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66314" cy="6858000"/>
            <a:chOff x="0" y="476443"/>
            <a:chExt cx="12166314"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443"/>
              <a:ext cx="12166314" cy="6858000"/>
            </a:xfrm>
            <a:prstGeom prst="rect">
              <a:avLst/>
            </a:prstGeom>
          </p:spPr>
        </p:pic>
        <p:sp>
          <p:nvSpPr>
            <p:cNvPr id="9" name="TextBox 8"/>
            <p:cNvSpPr txBox="1"/>
            <p:nvPr/>
          </p:nvSpPr>
          <p:spPr>
            <a:xfrm>
              <a:off x="8808488" y="1609908"/>
              <a:ext cx="2945835"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Cómo conocer a personas nuevas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488230" y="2860932"/>
              <a:ext cx="5639956"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¿Se puede preguntar?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111554" y="5232818"/>
              <a:ext cx="6393309"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Practicar conocer a alguien</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202842" y="4042837"/>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pic>
          <p:nvPicPr>
            <p:cNvPr id="14" name="Picture 2" descr="32e79440-7299-4026-981d-1ba5a2d0fa56@namprd16"/>
            <p:cNvPicPr>
              <a:picLocks noChangeAspect="1" noChangeArrowheads="1"/>
            </p:cNvPicPr>
            <p:nvPr/>
          </p:nvPicPr>
          <p:blipFill>
            <a:blip r:embed="rId4" cstate="print">
              <a:extLst>
                <a:ext uri="{28A0092B-C50C-407E-A947-70E740481C1C}">
                  <a14:useLocalDpi xmlns:a14="http://schemas.microsoft.com/office/drawing/2010/main" val="0"/>
                </a:ext>
              </a:extLst>
            </a:blip>
            <a:srcRect r="53960" b="58829"/>
            <a:stretch>
              <a:fillRect/>
            </a:stretch>
          </p:blipFill>
          <p:spPr bwMode="auto">
            <a:xfrm>
              <a:off x="6348537" y="1223716"/>
              <a:ext cx="2459952" cy="123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6f2fba3f-4c57-4dcb-9312-df64eb975173@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33756" y="2357371"/>
              <a:ext cx="2714381" cy="153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stretch>
              <a:fillRect/>
            </a:stretch>
          </p:blipFill>
          <p:spPr>
            <a:xfrm>
              <a:off x="2508787" y="3761090"/>
              <a:ext cx="1694056" cy="1186374"/>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5040" y="5714594"/>
              <a:ext cx="2458616" cy="1385891"/>
            </a:xfrm>
            <a:prstGeom prst="rect">
              <a:avLst/>
            </a:prstGeom>
          </p:spPr>
        </p:pic>
        <p:pic>
          <p:nvPicPr>
            <p:cNvPr id="18" name="Picture 2" descr="2d42889d-6d2a-4896-ac4f-7971e2434169@namprd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242847" y="4872898"/>
              <a:ext cx="2221928" cy="12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65220" y="2031923"/>
            <a:ext cx="1452282" cy="124609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90189" y="3066285"/>
            <a:ext cx="1452282" cy="124609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5" name="TextBox 24">
            <a:extLst>
              <a:ext uri="{FF2B5EF4-FFF2-40B4-BE49-F238E27FC236}">
                <a16:creationId xmlns:a16="http://schemas.microsoft.com/office/drawing/2014/main" id="{F197D1B0-43E9-16F9-7C12-A099AB912832}"/>
              </a:ext>
            </a:extLst>
          </p:cNvPr>
          <p:cNvSpPr txBox="1"/>
          <p:nvPr/>
        </p:nvSpPr>
        <p:spPr>
          <a:xfrm>
            <a:off x="7789851" y="5297360"/>
            <a:ext cx="4090423" cy="1188720"/>
          </a:xfrm>
          <a:prstGeom prst="rect">
            <a:avLst/>
          </a:prstGeom>
          <a:noFill/>
        </p:spPr>
        <p:txBody>
          <a:bodyPr wrap="square" rtlCol="0">
            <a:spAutoFit/>
          </a:bodyPr>
          <a:lstStyle/>
          <a:p>
            <a:r>
              <a:rPr lang="es-MX" sz="2400" b="0" i="0" strike="noStrike" cap="none" spc="0" baseline="0" dirty="0">
                <a:solidFill>
                  <a:srgbClr val="000000"/>
                </a:solidFill>
                <a:effectLst/>
                <a:latin typeface="Tahoma"/>
                <a:ea typeface="Tahoma"/>
                <a:cs typeface="Tahoma"/>
              </a:rPr>
              <a:t>Pasar a los círculos de en medio (amarillo) e interior (verde)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id="{72061098-323E-CF4E-8C3F-2F8EE9942EA4}"/>
              </a:ext>
            </a:extLst>
          </p:cNvPr>
          <p:cNvSpPr txBox="1"/>
          <p:nvPr/>
        </p:nvSpPr>
        <p:spPr>
          <a:xfrm>
            <a:off x="1866512" y="162910"/>
            <a:ext cx="481342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
        <p:nvSpPr>
          <p:cNvPr id="28" name="Footer Placeholder 3">
            <a:extLst>
              <a:ext uri="{FF2B5EF4-FFF2-40B4-BE49-F238E27FC236}">
                <a16:creationId xmlns:a16="http://schemas.microsoft.com/office/drawing/2014/main" id="{0879444B-9D2E-EC44-8DBF-311F0BDE2C96}"/>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1144196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649" y="199480"/>
            <a:ext cx="8145990" cy="1325563"/>
          </a:xfrm>
        </p:spPr>
        <p:txBody>
          <a:bodyPr>
            <a:normAutofit/>
          </a:bodyPr>
          <a:lstStyle/>
          <a:p>
            <a:pPr algn="ctr"/>
            <a:r>
              <a:rPr lang="es-MX" sz="4000" b="1" i="0" strike="noStrike" cap="none" spc="0" baseline="0">
                <a:solidFill>
                  <a:srgbClr val="000000"/>
                </a:solidFill>
                <a:effectLst/>
                <a:latin typeface="Tahoma"/>
                <a:ea typeface="Tahoma"/>
                <a:cs typeface="Tahoma"/>
              </a:rPr>
              <a:t>¿Cómo le muestra a alguien que lo/la/le escucha?</a:t>
            </a:r>
            <a:endParaRPr lang="en-US" sz="40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grpSp>
        <p:nvGrpSpPr>
          <p:cNvPr id="7" name="Group 6"/>
          <p:cNvGrpSpPr/>
          <p:nvPr/>
        </p:nvGrpSpPr>
        <p:grpSpPr>
          <a:xfrm>
            <a:off x="1536649" y="2367781"/>
            <a:ext cx="3275315" cy="4206739"/>
            <a:chOff x="309715" y="1851911"/>
            <a:chExt cx="3275315" cy="4206739"/>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9022"/>
            <a:stretch>
              <a:fillRect/>
            </a:stretch>
          </p:blipFill>
          <p:spPr>
            <a:xfrm>
              <a:off x="918111" y="1851911"/>
              <a:ext cx="2311835" cy="420673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7105" t="24006" r="50548" b="19076"/>
            <a:stretch>
              <a:fillRect/>
            </a:stretch>
          </p:blipFill>
          <p:spPr>
            <a:xfrm>
              <a:off x="309715" y="2389238"/>
              <a:ext cx="3275315" cy="2481489"/>
            </a:xfrm>
            <a:prstGeom prst="rect">
              <a:avLst/>
            </a:prstGeom>
          </p:spPr>
        </p:pic>
      </p:grpSp>
      <p:grpSp>
        <p:nvGrpSpPr>
          <p:cNvPr id="10" name="Group 9"/>
          <p:cNvGrpSpPr/>
          <p:nvPr/>
        </p:nvGrpSpPr>
        <p:grpSpPr>
          <a:xfrm>
            <a:off x="6600013" y="1267359"/>
            <a:ext cx="4728332" cy="5012561"/>
            <a:chOff x="6120582" y="1046089"/>
            <a:chExt cx="4728332" cy="5012561"/>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l="36043" r="41824" b="65068"/>
            <a:stretch>
              <a:fillRect/>
            </a:stretch>
          </p:blipFill>
          <p:spPr>
            <a:xfrm>
              <a:off x="6341806" y="3039834"/>
              <a:ext cx="3401055" cy="3018816"/>
            </a:xfrm>
            <a:prstGeom prst="rect">
              <a:avLst/>
            </a:prstGeom>
          </p:spPr>
        </p:pic>
        <p:cxnSp>
          <p:nvCxnSpPr>
            <p:cNvPr id="12" name="Straight Arrow Connector 11"/>
            <p:cNvCxnSpPr/>
            <p:nvPr/>
          </p:nvCxnSpPr>
          <p:spPr>
            <a:xfrm>
              <a:off x="6120582" y="3579351"/>
              <a:ext cx="14748" cy="1814052"/>
            </a:xfrm>
            <a:prstGeom prst="straightConnector1">
              <a:avLst/>
            </a:prstGeom>
            <a:ln w="142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l="58105" t="47320" r="13379"/>
            <a:stretch>
              <a:fillRect/>
            </a:stretch>
          </p:blipFill>
          <p:spPr>
            <a:xfrm>
              <a:off x="7085038" y="1046089"/>
              <a:ext cx="1914590" cy="199374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l="58105" t="47320" r="13379"/>
            <a:stretch>
              <a:fillRect/>
            </a:stretch>
          </p:blipFill>
          <p:spPr>
            <a:xfrm rot="1439542">
              <a:off x="8934324" y="1751667"/>
              <a:ext cx="1914590" cy="1993745"/>
            </a:xfrm>
            <a:prstGeom prst="rect">
              <a:avLst/>
            </a:prstGeom>
          </p:spPr>
        </p:pic>
        <p:sp>
          <p:nvSpPr>
            <p:cNvPr id="15" name="TextBox 14"/>
            <p:cNvSpPr txBox="1"/>
            <p:nvPr/>
          </p:nvSpPr>
          <p:spPr>
            <a:xfrm>
              <a:off x="7696388" y="1251746"/>
              <a:ext cx="899651" cy="1200329"/>
            </a:xfrm>
            <a:prstGeom prst="rect">
              <a:avLst/>
            </a:prstGeom>
            <a:noFill/>
          </p:spPr>
          <p:txBody>
            <a:bodyPr wrap="square" rtlCol="0">
              <a:spAutoFit/>
            </a:bodyPr>
            <a:lstStyle/>
            <a:p>
              <a:r>
                <a:rPr lang="en-US" sz="7200" b="1">
                  <a:latin typeface="Tahoma" panose="020B0604030504040204" pitchFamily="34" charset="0"/>
                  <a:ea typeface="Tahoma" panose="020B0604030504040204" pitchFamily="34" charset="0"/>
                  <a:cs typeface="Tahoma" panose="020B0604030504040204" pitchFamily="34" charset="0"/>
                </a:rPr>
                <a:t>?</a:t>
              </a:r>
            </a:p>
          </p:txBody>
        </p:sp>
        <p:sp>
          <p:nvSpPr>
            <p:cNvPr id="16" name="TextBox 15"/>
            <p:cNvSpPr txBox="1"/>
            <p:nvPr/>
          </p:nvSpPr>
          <p:spPr>
            <a:xfrm rot="1185697">
              <a:off x="9579756" y="1968655"/>
              <a:ext cx="899651" cy="1200329"/>
            </a:xfrm>
            <a:prstGeom prst="rect">
              <a:avLst/>
            </a:prstGeom>
            <a:noFill/>
          </p:spPr>
          <p:txBody>
            <a:bodyPr wrap="square" rtlCol="0">
              <a:spAutoFit/>
            </a:bodyPr>
            <a:lstStyle/>
            <a:p>
              <a:r>
                <a:rPr lang="en-US" sz="7200" b="1">
                  <a:latin typeface="Tahoma" panose="020B0604030504040204" pitchFamily="34" charset="0"/>
                  <a:ea typeface="Tahoma" panose="020B0604030504040204" pitchFamily="34" charset="0"/>
                  <a:cs typeface="Tahoma" panose="020B0604030504040204" pitchFamily="34" charset="0"/>
                </a:rPr>
                <a:t>?</a:t>
              </a:r>
            </a:p>
          </p:txBody>
        </p:sp>
        <p:cxnSp>
          <p:nvCxnSpPr>
            <p:cNvPr id="17" name="Straight Arrow Connector 16"/>
            <p:cNvCxnSpPr/>
            <p:nvPr/>
          </p:nvCxnSpPr>
          <p:spPr>
            <a:xfrm flipH="1" flipV="1">
              <a:off x="8670882" y="4249881"/>
              <a:ext cx="1952609" cy="2678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a:extLst>
              <a:ext uri="{FF2B5EF4-FFF2-40B4-BE49-F238E27FC236}">
                <a16:creationId xmlns:a16="http://schemas.microsoft.com/office/drawing/2014/main" id="{23002F5E-D64E-944E-84F5-DC1C621053ED}"/>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6832229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03093" y="4217546"/>
            <a:ext cx="10254343" cy="2316480"/>
          </a:xfrm>
          <a:prstGeom prst="rect">
            <a:avLst/>
          </a:prstGeom>
          <a:noFill/>
        </p:spPr>
        <p:txBody>
          <a:bodyPr wrap="square" rtlCol="0">
            <a:spAutoFit/>
          </a:bodyPr>
          <a:lstStyle/>
          <a:p>
            <a:pPr marL="0" lvl="1" algn="ctr"/>
            <a:r>
              <a:rPr lang="es-MX" sz="3200" b="1" i="0" strike="noStrike" cap="none" spc="0" baseline="0">
                <a:solidFill>
                  <a:srgbClr val="000000"/>
                </a:solidFill>
                <a:effectLst/>
                <a:latin typeface="Tahoma"/>
                <a:ea typeface="Tahoma"/>
                <a:cs typeface="Tahoma"/>
              </a:rPr>
              <a:t>¿Cómo está? </a:t>
            </a:r>
          </a:p>
          <a:p>
            <a:pPr marL="0" lvl="1" algn="ctr"/>
            <a:r>
              <a:rPr lang="es-MX" sz="3200" b="1" i="0" strike="noStrike" cap="none" spc="0" baseline="0">
                <a:solidFill>
                  <a:srgbClr val="000000"/>
                </a:solidFill>
                <a:effectLst/>
                <a:latin typeface="Tahoma"/>
                <a:ea typeface="Tahoma"/>
                <a:cs typeface="Tahoma"/>
              </a:rPr>
              <a:t>¿Qué le gusta hacer por diversión?</a:t>
            </a:r>
          </a:p>
          <a:p>
            <a:pPr marL="0" lvl="1" algn="ctr"/>
            <a:r>
              <a:rPr lang="es-MX" sz="3200" b="1" i="0" strike="noStrike" cap="none" spc="0" baseline="0">
                <a:solidFill>
                  <a:srgbClr val="000000"/>
                </a:solidFill>
                <a:effectLst/>
                <a:latin typeface="Tahoma"/>
                <a:ea typeface="Tahoma"/>
                <a:cs typeface="Tahoma"/>
              </a:rPr>
              <a:t>¿Cuál es su comida favorita?</a:t>
            </a:r>
          </a:p>
          <a:p>
            <a:pPr marL="0" lvl="1" algn="ctr"/>
            <a:r>
              <a:rPr lang="es-MX" sz="3200" b="1" i="0" strike="noStrike" cap="none" spc="0" baseline="0">
                <a:solidFill>
                  <a:srgbClr val="000000"/>
                </a:solidFill>
                <a:effectLst/>
                <a:latin typeface="Tahoma"/>
                <a:ea typeface="Tahoma"/>
                <a:cs typeface="Tahoma"/>
              </a:rPr>
              <a:t>¿Cuáles series de televisión le gusta ver?</a:t>
            </a:r>
            <a:endParaRPr lang="en-US" sz="4000" b="1">
              <a:latin typeface="Tahoma" panose="020B0604030504040204" pitchFamily="34" charset="0"/>
              <a:ea typeface="Tahoma" panose="020B0604030504040204" pitchFamily="34" charset="0"/>
              <a:cs typeface="Tahoma" panose="020B0604030504040204" pitchFamily="34" charset="0"/>
            </a:endParaRPr>
          </a:p>
          <a:p>
            <a:endParaRPr lang="en-US"/>
          </a:p>
        </p:txBody>
      </p:sp>
      <p:sp>
        <p:nvSpPr>
          <p:cNvPr id="8" name="Title 1"/>
          <p:cNvSpPr txBox="1"/>
          <p:nvPr/>
        </p:nvSpPr>
        <p:spPr>
          <a:xfrm>
            <a:off x="1728990" y="0"/>
            <a:ext cx="40555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i="0" strike="noStrike" cap="none" spc="0" baseline="0" dirty="0">
                <a:solidFill>
                  <a:srgbClr val="000000"/>
                </a:solidFill>
                <a:effectLst/>
                <a:latin typeface="Tahoma"/>
                <a:ea typeface="Tahoma"/>
                <a:cs typeface="Tahoma"/>
              </a:rPr>
              <a:t>¡Practicar!</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372783" y="3650833"/>
            <a:ext cx="9914964" cy="779929"/>
          </a:xfrm>
          <a:prstGeom prst="rect">
            <a:avLst/>
          </a:prstGeom>
        </p:spPr>
      </p:pic>
      <p:pic>
        <p:nvPicPr>
          <p:cNvPr id="9218" name="Picture 2" descr="2d42889d-6d2a-4896-ac4f-7971e2434169@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46081" y="508195"/>
            <a:ext cx="6649142" cy="37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Footer Placeholder 3">
            <a:extLst>
              <a:ext uri="{FF2B5EF4-FFF2-40B4-BE49-F238E27FC236}">
                <a16:creationId xmlns:a16="http://schemas.microsoft.com/office/drawing/2014/main" id="{483DA62A-65EA-3B4F-9005-CFEE9C077F1D}"/>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2522856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66314" cy="6858000"/>
            <a:chOff x="0" y="0"/>
            <a:chExt cx="12166314"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8673736" y="1311522"/>
              <a:ext cx="2990440"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Cómo conocer a personas nuevas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353478" y="2456671"/>
              <a:ext cx="5639956"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¿Se puede preguntar?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976802" y="4828557"/>
              <a:ext cx="6393309"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Practicar conocer a alguien</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068090" y="3638576"/>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pic>
          <p:nvPicPr>
            <p:cNvPr id="14" name="Picture 2" descr="32e79440-7299-4026-981d-1ba5a2d0fa56@namprd16"/>
            <p:cNvPicPr>
              <a:picLocks noChangeAspect="1" noChangeArrowheads="1"/>
            </p:cNvPicPr>
            <p:nvPr/>
          </p:nvPicPr>
          <p:blipFill>
            <a:blip r:embed="rId4" cstate="print">
              <a:extLst>
                <a:ext uri="{28A0092B-C50C-407E-A947-70E740481C1C}">
                  <a14:useLocalDpi xmlns:a14="http://schemas.microsoft.com/office/drawing/2010/main" val="0"/>
                </a:ext>
              </a:extLst>
            </a:blip>
            <a:srcRect r="53960" b="58829"/>
            <a:stretch>
              <a:fillRect/>
            </a:stretch>
          </p:blipFill>
          <p:spPr bwMode="auto">
            <a:xfrm>
              <a:off x="6213785" y="800205"/>
              <a:ext cx="2459952" cy="123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6f2fba3f-4c57-4dcb-9312-df64eb975173@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99004" y="1953110"/>
              <a:ext cx="2714381" cy="153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stretch>
              <a:fillRect/>
            </a:stretch>
          </p:blipFill>
          <p:spPr>
            <a:xfrm>
              <a:off x="2374035" y="3356829"/>
              <a:ext cx="1694056" cy="1186374"/>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5040" y="5406585"/>
              <a:ext cx="2458616" cy="1385891"/>
            </a:xfrm>
            <a:prstGeom prst="rect">
              <a:avLst/>
            </a:prstGeom>
          </p:spPr>
        </p:pic>
        <p:pic>
          <p:nvPicPr>
            <p:cNvPr id="18" name="Picture 2" descr="2d42889d-6d2a-4896-ac4f-7971e2434169@namprd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108095" y="4468637"/>
              <a:ext cx="2221928" cy="12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71378" y="2064390"/>
            <a:ext cx="1452282" cy="124609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97064" y="3069123"/>
            <a:ext cx="1452282" cy="1246094"/>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529682" y="4136324"/>
            <a:ext cx="1452282" cy="1246094"/>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6" name="TextBox 25">
            <a:extLst>
              <a:ext uri="{FF2B5EF4-FFF2-40B4-BE49-F238E27FC236}">
                <a16:creationId xmlns:a16="http://schemas.microsoft.com/office/drawing/2014/main" id="{20DE8781-3177-722B-63A9-65C333C4EBF4}"/>
              </a:ext>
            </a:extLst>
          </p:cNvPr>
          <p:cNvSpPr txBox="1"/>
          <p:nvPr/>
        </p:nvSpPr>
        <p:spPr>
          <a:xfrm>
            <a:off x="7808499" y="5392285"/>
            <a:ext cx="4090423" cy="1188720"/>
          </a:xfrm>
          <a:prstGeom prst="rect">
            <a:avLst/>
          </a:prstGeom>
          <a:noFill/>
        </p:spPr>
        <p:txBody>
          <a:bodyPr wrap="square" rtlCol="0">
            <a:spAutoFit/>
          </a:bodyPr>
          <a:lstStyle/>
          <a:p>
            <a:r>
              <a:rPr lang="es-MX" sz="2400" b="0" i="0" strike="noStrike" cap="none" spc="0" baseline="0" dirty="0">
                <a:solidFill>
                  <a:srgbClr val="000000"/>
                </a:solidFill>
                <a:effectLst/>
                <a:latin typeface="Tahoma"/>
                <a:ea typeface="Tahoma"/>
                <a:cs typeface="Tahoma"/>
              </a:rPr>
              <a:t>Pasar a los círculos de en medio (amarillo) e interior (verde)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67BEA8AC-8159-5340-A5E3-769B7BB4CC1F}"/>
              </a:ext>
            </a:extLst>
          </p:cNvPr>
          <p:cNvSpPr txBox="1"/>
          <p:nvPr/>
        </p:nvSpPr>
        <p:spPr>
          <a:xfrm>
            <a:off x="1866512" y="162910"/>
            <a:ext cx="481342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
        <p:nvSpPr>
          <p:cNvPr id="29" name="Footer Placeholder 3">
            <a:extLst>
              <a:ext uri="{FF2B5EF4-FFF2-40B4-BE49-F238E27FC236}">
                <a16:creationId xmlns:a16="http://schemas.microsoft.com/office/drawing/2014/main" id="{5F877845-BFC3-8241-AC52-B2C72D163274}"/>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5803506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053" y="167967"/>
            <a:ext cx="6927318" cy="1325563"/>
          </a:xfrm>
        </p:spPr>
        <p:txBody>
          <a:bodyPr>
            <a:normAutofit/>
          </a:bodyPr>
          <a:lstStyle/>
          <a:p>
            <a:r>
              <a:rPr lang="es-MX" sz="4300" b="1" i="0" strike="noStrike" cap="none" spc="0" baseline="0" dirty="0">
                <a:solidFill>
                  <a:srgbClr val="000000"/>
                </a:solidFill>
                <a:effectLst/>
                <a:latin typeface="Tahoma"/>
                <a:ea typeface="Tahoma"/>
                <a:cs typeface="Tahoma"/>
              </a:rPr>
              <a:t>Pasar al círculo amarillo</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138861" y="2488007"/>
            <a:ext cx="4976948" cy="2651760"/>
          </a:xfrm>
          <a:prstGeom prst="rect">
            <a:avLst/>
          </a:prstGeom>
          <a:noFill/>
          <a:ln w="57150">
            <a:solidFill>
              <a:schemeClr val="tx1"/>
            </a:solidFill>
          </a:ln>
        </p:spPr>
        <p:txBody>
          <a:bodyPr wrap="square" rtlCol="0">
            <a:spAutoFit/>
          </a:bodyPr>
          <a:lstStyle/>
          <a:p>
            <a:pPr marL="0" lvl="1" algn="ctr"/>
            <a:r>
              <a:rPr lang="es-MX" sz="2400" b="0" i="0" strike="noStrike" cap="none" spc="0" baseline="0" dirty="0">
                <a:solidFill>
                  <a:srgbClr val="000000"/>
                </a:solidFill>
                <a:effectLst/>
                <a:latin typeface="Tahoma"/>
                <a:ea typeface="Tahoma"/>
                <a:cs typeface="Tahoma"/>
              </a:rPr>
              <a:t>Toma semanas o meses para que alguien pase del círculo rojo al círculo amarillo.</a:t>
            </a:r>
          </a:p>
          <a:p>
            <a:pPr marL="0" lvl="1" algn="ctr"/>
            <a:endParaRPr lang="en-US" sz="2400" dirty="0">
              <a:latin typeface="Tahoma" panose="020B0604030504040204" pitchFamily="34" charset="0"/>
              <a:ea typeface="Tahoma" panose="020B0604030504040204" pitchFamily="34" charset="0"/>
              <a:cs typeface="Tahoma" panose="020B0604030504040204" pitchFamily="34" charset="0"/>
            </a:endParaRPr>
          </a:p>
          <a:p>
            <a:pPr marL="0" lvl="1" algn="ctr"/>
            <a:r>
              <a:rPr lang="es-MX" sz="2400" b="0" i="0" strike="noStrike" cap="none" spc="0" baseline="0" dirty="0">
                <a:solidFill>
                  <a:srgbClr val="000000"/>
                </a:solidFill>
                <a:effectLst/>
                <a:latin typeface="Tahoma"/>
                <a:ea typeface="Tahoma"/>
                <a:cs typeface="Tahoma"/>
              </a:rPr>
              <a:t>Una persona necesita estar, por lo menos, en su círculo amarillo antes de pedirle que salga a una cita.</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774" y="910388"/>
            <a:ext cx="10347744" cy="5832895"/>
          </a:xfrm>
          <a:prstGeom prst="rect">
            <a:avLst/>
          </a:prstGeom>
        </p:spPr>
      </p:pic>
      <p:cxnSp>
        <p:nvCxnSpPr>
          <p:cNvPr id="8" name="Straight Arrow Connector 7"/>
          <p:cNvCxnSpPr/>
          <p:nvPr/>
        </p:nvCxnSpPr>
        <p:spPr>
          <a:xfrm>
            <a:off x="7404955" y="2491321"/>
            <a:ext cx="862150" cy="625856"/>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8986523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27201" y="174815"/>
            <a:ext cx="6400800" cy="2286000"/>
          </a:xfrm>
          <a:prstGeom prst="rect">
            <a:avLst/>
          </a:prstGeom>
          <a:noFill/>
        </p:spPr>
        <p:txBody>
          <a:bodyPr wrap="square" rtlCol="0">
            <a:spAutoFit/>
          </a:bodyPr>
          <a:lstStyle/>
          <a:p>
            <a:pPr marL="0" lvl="1"/>
            <a:r>
              <a:rPr lang="es-MX" sz="3600" b="1" i="0" strike="noStrike" cap="none" spc="0" baseline="0" dirty="0">
                <a:solidFill>
                  <a:srgbClr val="000000"/>
                </a:solidFill>
                <a:effectLst/>
                <a:latin typeface="Tahoma"/>
                <a:ea typeface="Tahoma"/>
                <a:cs typeface="Tahoma"/>
              </a:rPr>
              <a:t>Si no está seguro/a/e si alguien </a:t>
            </a:r>
            <a:r>
              <a:rPr lang="es-MX" sz="3600" b="1" dirty="0">
                <a:solidFill>
                  <a:srgbClr val="000000"/>
                </a:solidFill>
                <a:latin typeface="Tahoma"/>
                <a:ea typeface="Tahoma"/>
                <a:cs typeface="Tahoma"/>
              </a:rPr>
              <a:t>deba estar</a:t>
            </a:r>
            <a:r>
              <a:rPr lang="es-MX" sz="3600" b="1" i="0" strike="noStrike" cap="none" spc="0" baseline="0" dirty="0">
                <a:solidFill>
                  <a:srgbClr val="000000"/>
                </a:solidFill>
                <a:effectLst/>
                <a:latin typeface="Tahoma"/>
                <a:ea typeface="Tahoma"/>
                <a:cs typeface="Tahoma"/>
              </a:rPr>
              <a:t> en su círculo amarillo, ¿a quién podría preguntar?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171" y="1025103"/>
            <a:ext cx="10347744" cy="58328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0" y="-17376"/>
            <a:ext cx="2088777" cy="1694330"/>
          </a:xfrm>
          <a:prstGeom prst="rect">
            <a:avLst/>
          </a:prstGeom>
        </p:spPr>
      </p:pic>
      <p:sp>
        <p:nvSpPr>
          <p:cNvPr id="10" name="TextBox 9"/>
          <p:cNvSpPr txBox="1"/>
          <p:nvPr/>
        </p:nvSpPr>
        <p:spPr>
          <a:xfrm>
            <a:off x="1190773" y="3249054"/>
            <a:ext cx="4063900" cy="1798320"/>
          </a:xfrm>
          <a:prstGeom prst="rect">
            <a:avLst/>
          </a:prstGeom>
          <a:noFill/>
          <a:ln w="57150">
            <a:solidFill>
              <a:schemeClr val="tx1"/>
            </a:solidFill>
          </a:ln>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Puede preguntar a una persona adulta de su círculo de confianza (círculo verde).</a:t>
            </a:r>
            <a:endParaRPr lang="en-US" sz="2800" dirty="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Arrow Connector 10"/>
          <p:cNvCxnSpPr/>
          <p:nvPr/>
        </p:nvCxnSpPr>
        <p:spPr>
          <a:xfrm>
            <a:off x="5377543" y="3941552"/>
            <a:ext cx="3670662" cy="0"/>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4251946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88" y="1081666"/>
            <a:ext cx="10347744" cy="5832895"/>
          </a:xfrm>
          <a:prstGeom prst="rect">
            <a:avLst/>
          </a:prstGeom>
        </p:spPr>
      </p:pic>
      <p:sp>
        <p:nvSpPr>
          <p:cNvPr id="2" name="Title 1"/>
          <p:cNvSpPr>
            <a:spLocks noGrp="1"/>
          </p:cNvSpPr>
          <p:nvPr>
            <p:ph type="title"/>
          </p:nvPr>
        </p:nvSpPr>
        <p:spPr>
          <a:xfrm>
            <a:off x="1831687" y="188673"/>
            <a:ext cx="7908109" cy="1325563"/>
          </a:xfrm>
        </p:spPr>
        <p:txBody>
          <a:bodyPr>
            <a:normAutofit/>
          </a:bodyPr>
          <a:lstStyle/>
          <a:p>
            <a:r>
              <a:rPr lang="es-MX" sz="4300" b="1" i="0" strike="noStrike" cap="none" spc="0" baseline="0">
                <a:solidFill>
                  <a:srgbClr val="000000"/>
                </a:solidFill>
                <a:effectLst/>
                <a:latin typeface="Tahoma"/>
                <a:ea typeface="Tahoma"/>
                <a:cs typeface="Tahoma"/>
              </a:rPr>
              <a:t>Pasar al círculo interior de confianza (círculo verde).</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165892" y="2266334"/>
            <a:ext cx="5000445" cy="4114801"/>
          </a:xfrm>
          <a:prstGeom prst="rect">
            <a:avLst/>
          </a:prstGeom>
          <a:noFill/>
          <a:ln w="57150">
            <a:solidFill>
              <a:schemeClr val="tx1"/>
            </a:solidFill>
          </a:ln>
        </p:spPr>
        <p:txBody>
          <a:bodyPr wrap="square" rtlCol="0">
            <a:spAutoFit/>
          </a:bodyPr>
          <a:lstStyle/>
          <a:p>
            <a:pPr marL="0" lvl="1" algn="ctr"/>
            <a:r>
              <a:rPr lang="es-MX" sz="2400" b="0" i="0" strike="noStrike" cap="none" spc="0" baseline="0">
                <a:solidFill>
                  <a:srgbClr val="000000"/>
                </a:solidFill>
                <a:effectLst/>
                <a:latin typeface="Tahoma"/>
                <a:ea typeface="Tahoma"/>
                <a:cs typeface="Tahoma"/>
              </a:rPr>
              <a:t>Toma meses o años para que alguien pase de su círculo de en medio (círculo amarillo) al círculo interior de confianza (círculo verde).</a:t>
            </a:r>
            <a:endParaRPr lang="en-US" sz="2400">
              <a:latin typeface="Tahoma" panose="020B0604030504040204" pitchFamily="34" charset="0"/>
              <a:ea typeface="Tahoma" panose="020B0604030504040204" pitchFamily="34" charset="0"/>
              <a:cs typeface="Tahoma" panose="020B0604030504040204" pitchFamily="34" charset="0"/>
            </a:endParaRPr>
          </a:p>
          <a:p>
            <a:pPr marL="0" lvl="1" algn="ctr"/>
            <a:endParaRPr lang="en-US" sz="2400">
              <a:latin typeface="Tahoma" panose="020B0604030504040204" pitchFamily="34" charset="0"/>
              <a:ea typeface="Tahoma" panose="020B0604030504040204" pitchFamily="34" charset="0"/>
              <a:cs typeface="Tahoma" panose="020B0604030504040204" pitchFamily="34" charset="0"/>
            </a:endParaRPr>
          </a:p>
          <a:p>
            <a:pPr marL="0" lvl="1" algn="ctr"/>
            <a:r>
              <a:rPr lang="es-MX" sz="2400" b="0" i="0" strike="noStrike" cap="none" spc="0" baseline="0">
                <a:solidFill>
                  <a:srgbClr val="000000"/>
                </a:solidFill>
                <a:effectLst/>
                <a:latin typeface="Tahoma"/>
                <a:ea typeface="Tahoma"/>
                <a:cs typeface="Tahoma"/>
              </a:rPr>
              <a:t>El círculo interior de confianza (círculo verde) es para la familia cercana, los mejores amigos o la persona con quien ha salido por mucho tiempo. </a:t>
            </a:r>
          </a:p>
        </p:txBody>
      </p:sp>
      <p:cxnSp>
        <p:nvCxnSpPr>
          <p:cNvPr id="9" name="Straight Arrow Connector 8"/>
          <p:cNvCxnSpPr/>
          <p:nvPr/>
        </p:nvCxnSpPr>
        <p:spPr>
          <a:xfrm>
            <a:off x="7772399" y="3231714"/>
            <a:ext cx="862150" cy="625856"/>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Footer Placeholder 3">
            <a:extLst>
              <a:ext uri="{FF2B5EF4-FFF2-40B4-BE49-F238E27FC236}">
                <a16:creationId xmlns:a16="http://schemas.microsoft.com/office/drawing/2014/main" id="{527299B4-E3F2-DA4B-8638-EDBDE20F6D38}"/>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1785796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5170080" y="1252478"/>
            <a:ext cx="1526908" cy="1723549"/>
            <a:chOff x="5039450" y="1252478"/>
            <a:chExt cx="1526908" cy="1723549"/>
          </a:xfrm>
        </p:grpSpPr>
        <p:sp>
          <p:nvSpPr>
            <p:cNvPr id="64" name="TextBox 63"/>
            <p:cNvSpPr txBox="1"/>
            <p:nvPr/>
          </p:nvSpPr>
          <p:spPr>
            <a:xfrm>
              <a:off x="5124669" y="1252478"/>
              <a:ext cx="1441689" cy="1723549"/>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600" b="1" i="0" strike="noStrike" cap="none" spc="0" baseline="0" dirty="0">
                  <a:solidFill>
                    <a:srgbClr val="000000"/>
                  </a:solidFill>
                  <a:effectLst/>
                  <a:latin typeface="Tahoma"/>
                  <a:ea typeface="Tahoma"/>
                  <a:cs typeface="Tahoma"/>
                </a:rPr>
                <a:t>Amigo/a/</a:t>
              </a:r>
              <a:r>
                <a:rPr lang="es-MX" sz="1600" b="1" i="0" strike="noStrike" cap="none" spc="0" baseline="0" dirty="0" err="1">
                  <a:solidFill>
                    <a:srgbClr val="000000"/>
                  </a:solidFill>
                  <a:effectLst/>
                  <a:latin typeface="Tahoma"/>
                  <a:ea typeface="Tahoma"/>
                  <a:cs typeface="Tahoma"/>
                </a:rPr>
                <a:t>ue</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9450" y="1360538"/>
              <a:ext cx="1449888" cy="1236452"/>
            </a:xfrm>
            <a:prstGeom prst="rect">
              <a:avLst/>
            </a:prstGeom>
          </p:spPr>
        </p:pic>
      </p:grpSp>
      <p:grpSp>
        <p:nvGrpSpPr>
          <p:cNvPr id="66" name="Group 65"/>
          <p:cNvGrpSpPr/>
          <p:nvPr/>
        </p:nvGrpSpPr>
        <p:grpSpPr>
          <a:xfrm>
            <a:off x="3570589" y="1252478"/>
            <a:ext cx="1675523" cy="1738938"/>
            <a:chOff x="3492211" y="1252478"/>
            <a:chExt cx="1675523" cy="1738938"/>
          </a:xfrm>
        </p:grpSpPr>
        <p:sp>
          <p:nvSpPr>
            <p:cNvPr id="67" name="TextBox 66"/>
            <p:cNvSpPr txBox="1"/>
            <p:nvPr/>
          </p:nvSpPr>
          <p:spPr>
            <a:xfrm>
              <a:off x="3492210" y="1252478"/>
              <a:ext cx="1675523" cy="17221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endParaRPr lang="en-US"/>
            </a:p>
            <a:p>
              <a:pPr algn="ctr"/>
              <a:r>
                <a:rPr lang="es-MX" sz="1700" b="1" i="0" strike="noStrike" cap="none" spc="0" baseline="0">
                  <a:solidFill>
                    <a:srgbClr val="000000"/>
                  </a:solidFill>
                  <a:effectLst/>
                  <a:latin typeface="Tahoma"/>
                  <a:ea typeface="Tahoma"/>
                  <a:cs typeface="Tahoma"/>
                </a:rPr>
                <a:t>Relación</a:t>
              </a:r>
              <a:endParaRPr lang="en-US" sz="1700" b="1">
                <a:latin typeface="Tahoma" panose="020B0604030504040204" pitchFamily="34" charset="0"/>
                <a:ea typeface="Tahoma" panose="020B0604030504040204" pitchFamily="34" charset="0"/>
                <a:cs typeface="Tahoma" panose="020B0604030504040204" pitchFamily="34" charset="0"/>
              </a:endParaRPr>
            </a:p>
          </p:txBody>
        </p:sp>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0035" y="1410168"/>
              <a:ext cx="1377534" cy="1174749"/>
            </a:xfrm>
            <a:prstGeom prst="rect">
              <a:avLst/>
            </a:prstGeom>
          </p:spPr>
        </p:pic>
      </p:grpSp>
      <p:grpSp>
        <p:nvGrpSpPr>
          <p:cNvPr id="81" name="Group 80"/>
          <p:cNvGrpSpPr/>
          <p:nvPr/>
        </p:nvGrpSpPr>
        <p:grpSpPr>
          <a:xfrm>
            <a:off x="3562090" y="3133051"/>
            <a:ext cx="1752970" cy="1754326"/>
            <a:chOff x="13191930" y="2258937"/>
            <a:chExt cx="1752970" cy="1754326"/>
          </a:xfrm>
        </p:grpSpPr>
        <p:sp>
          <p:nvSpPr>
            <p:cNvPr id="82" name="TextBox 81"/>
            <p:cNvSpPr txBox="1"/>
            <p:nvPr/>
          </p:nvSpPr>
          <p:spPr>
            <a:xfrm>
              <a:off x="13191930" y="2258937"/>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r>
                <a:rPr lang="es-MX" sz="1800" b="1" i="0" strike="noStrike" cap="none" spc="0" baseline="0">
                  <a:solidFill>
                    <a:srgbClr val="000000"/>
                  </a:solidFill>
                  <a:effectLst/>
                  <a:latin typeface="Tahoma"/>
                  <a:ea typeface="Tahoma"/>
                  <a:cs typeface="Tahoma"/>
                </a:rPr>
                <a:t>Pareja romántica</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53193" y="2376814"/>
              <a:ext cx="1231747" cy="1050424"/>
            </a:xfrm>
            <a:prstGeom prst="rect">
              <a:avLst/>
            </a:prstGeom>
          </p:spPr>
        </p:pic>
      </p:grpSp>
      <p:grpSp>
        <p:nvGrpSpPr>
          <p:cNvPr id="13" name="Group 12"/>
          <p:cNvGrpSpPr/>
          <p:nvPr/>
        </p:nvGrpSpPr>
        <p:grpSpPr>
          <a:xfrm>
            <a:off x="10178350" y="1251406"/>
            <a:ext cx="1752970" cy="1754326"/>
            <a:chOff x="10178350" y="1251406"/>
            <a:chExt cx="1752970" cy="1754326"/>
          </a:xfrm>
        </p:grpSpPr>
        <p:sp>
          <p:nvSpPr>
            <p:cNvPr id="76" name="TextBox 75"/>
            <p:cNvSpPr txBox="1"/>
            <p:nvPr/>
          </p:nvSpPr>
          <p:spPr>
            <a:xfrm>
              <a:off x="10178351" y="1251406"/>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Preguntar</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41050" y="1360538"/>
              <a:ext cx="1427181" cy="1217088"/>
            </a:xfrm>
            <a:prstGeom prst="rect">
              <a:avLst/>
            </a:prstGeom>
          </p:spPr>
        </p:pic>
      </p:grpSp>
      <p:grpSp>
        <p:nvGrpSpPr>
          <p:cNvPr id="20" name="Group 19"/>
          <p:cNvGrpSpPr/>
          <p:nvPr/>
        </p:nvGrpSpPr>
        <p:grpSpPr>
          <a:xfrm>
            <a:off x="10075467" y="3130606"/>
            <a:ext cx="1752970" cy="1754326"/>
            <a:chOff x="10075467" y="3130606"/>
            <a:chExt cx="1752970" cy="1754326"/>
          </a:xfrm>
        </p:grpSpPr>
        <p:sp>
          <p:nvSpPr>
            <p:cNvPr id="85" name="TextBox 84"/>
            <p:cNvSpPr txBox="1"/>
            <p:nvPr/>
          </p:nvSpPr>
          <p:spPr>
            <a:xfrm>
              <a:off x="10075468" y="3130606"/>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Privado</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60802" y="3315383"/>
              <a:ext cx="1411295" cy="1203541"/>
            </a:xfrm>
            <a:prstGeom prst="rect">
              <a:avLst/>
            </a:prstGeom>
          </p:spPr>
        </p:pic>
      </p:grpSp>
      <p:grpSp>
        <p:nvGrpSpPr>
          <p:cNvPr id="22" name="Group 21"/>
          <p:cNvGrpSpPr/>
          <p:nvPr/>
        </p:nvGrpSpPr>
        <p:grpSpPr>
          <a:xfrm>
            <a:off x="5315850" y="3130606"/>
            <a:ext cx="1752970" cy="1754326"/>
            <a:chOff x="5315850" y="3130606"/>
            <a:chExt cx="1752970" cy="1754326"/>
          </a:xfrm>
        </p:grpSpPr>
        <p:sp>
          <p:nvSpPr>
            <p:cNvPr id="79" name="TextBox 78"/>
            <p:cNvSpPr txBox="1"/>
            <p:nvPr/>
          </p:nvSpPr>
          <p:spPr>
            <a:xfrm>
              <a:off x="5315850" y="3130606"/>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Hablar</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92436" y="3213199"/>
              <a:ext cx="1424654" cy="1214933"/>
            </a:xfrm>
            <a:prstGeom prst="rect">
              <a:avLst/>
            </a:prstGeom>
          </p:spPr>
        </p:pic>
      </p:grpSp>
      <p:grpSp>
        <p:nvGrpSpPr>
          <p:cNvPr id="24" name="Group 23"/>
          <p:cNvGrpSpPr/>
          <p:nvPr/>
        </p:nvGrpSpPr>
        <p:grpSpPr>
          <a:xfrm>
            <a:off x="8319196" y="3131371"/>
            <a:ext cx="1752970" cy="1754326"/>
            <a:chOff x="8319196" y="3131371"/>
            <a:chExt cx="1752970" cy="1754326"/>
          </a:xfrm>
        </p:grpSpPr>
        <p:sp>
          <p:nvSpPr>
            <p:cNvPr id="88" name="TextBox 87"/>
            <p:cNvSpPr txBox="1"/>
            <p:nvPr/>
          </p:nvSpPr>
          <p:spPr>
            <a:xfrm>
              <a:off x="8319196" y="3131371"/>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Público</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31306" y="3287995"/>
              <a:ext cx="1475526" cy="1258316"/>
            </a:xfrm>
            <a:prstGeom prst="rect">
              <a:avLst/>
            </a:prstGeom>
          </p:spPr>
        </p:pic>
      </p:grpSp>
      <p:grpSp>
        <p:nvGrpSpPr>
          <p:cNvPr id="91" name="Group 90"/>
          <p:cNvGrpSpPr/>
          <p:nvPr/>
        </p:nvGrpSpPr>
        <p:grpSpPr>
          <a:xfrm>
            <a:off x="8426970" y="1252478"/>
            <a:ext cx="1752970" cy="1754326"/>
            <a:chOff x="8426970" y="1252478"/>
            <a:chExt cx="1752970" cy="1754326"/>
          </a:xfrm>
        </p:grpSpPr>
        <p:sp>
          <p:nvSpPr>
            <p:cNvPr id="73" name="TextBox 72"/>
            <p:cNvSpPr txBox="1"/>
            <p:nvPr/>
          </p:nvSpPr>
          <p:spPr>
            <a:xfrm>
              <a:off x="8426971" y="1252478"/>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Conocer</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74841" y="1382562"/>
              <a:ext cx="1375529" cy="1173040"/>
            </a:xfrm>
            <a:prstGeom prst="rect">
              <a:avLst/>
            </a:prstGeom>
          </p:spPr>
        </p:pic>
      </p:grpSp>
      <p:grpSp>
        <p:nvGrpSpPr>
          <p:cNvPr id="39" name="Group 38"/>
          <p:cNvGrpSpPr/>
          <p:nvPr/>
        </p:nvGrpSpPr>
        <p:grpSpPr>
          <a:xfrm>
            <a:off x="6961905" y="3131889"/>
            <a:ext cx="1440525" cy="1738938"/>
            <a:chOff x="6961568" y="3145525"/>
            <a:chExt cx="1445262" cy="1920077"/>
          </a:xfrm>
        </p:grpSpPr>
        <p:sp>
          <p:nvSpPr>
            <p:cNvPr id="70" name="TextBox 69"/>
            <p:cNvSpPr txBox="1"/>
            <p:nvPr/>
          </p:nvSpPr>
          <p:spPr>
            <a:xfrm>
              <a:off x="7064142" y="3145525"/>
              <a:ext cx="1293544" cy="1920077"/>
            </a:xfrm>
            <a:prstGeom prst="rect">
              <a:avLst/>
            </a:prstGeom>
            <a:solidFill>
              <a:schemeClr val="bg1"/>
            </a:solidFill>
            <a:ln>
              <a:solidFill>
                <a:schemeClr val="tx1"/>
              </a:solidFill>
            </a:ln>
          </p:spPr>
          <p:txBody>
            <a:bodyPr wrap="square" tIns="0" bIns="0" rtlCol="0">
              <a:spAutoFit/>
            </a:bodyPr>
            <a:lstStyle/>
            <a:p>
              <a:endParaRPr lang="en-US" dirty="0"/>
            </a:p>
            <a:p>
              <a:endParaRPr lang="en-US" dirty="0"/>
            </a:p>
            <a:p>
              <a:endParaRPr lang="en-US" dirty="0"/>
            </a:p>
            <a:p>
              <a:pPr algn="ctr">
                <a:spcBef>
                  <a:spcPts val="1200"/>
                </a:spcBef>
              </a:pPr>
              <a:endParaRPr lang="es-MX" sz="1300" b="1" i="0" strike="noStrike" cap="none" spc="0" baseline="0" dirty="0">
                <a:solidFill>
                  <a:srgbClr val="000000"/>
                </a:solidFill>
                <a:effectLst/>
                <a:latin typeface="Tahoma"/>
                <a:ea typeface="Tahoma"/>
                <a:cs typeface="Tahoma"/>
              </a:endParaRPr>
            </a:p>
            <a:p>
              <a:pPr algn="ctr">
                <a:spcBef>
                  <a:spcPts val="1200"/>
                </a:spcBef>
              </a:pPr>
              <a:r>
                <a:rPr lang="es-MX" sz="1300" b="1" i="0" strike="noStrike" cap="none" spc="0" baseline="0" dirty="0">
                  <a:solidFill>
                    <a:srgbClr val="000000"/>
                  </a:solidFill>
                  <a:effectLst/>
                  <a:latin typeface="Tahoma"/>
                  <a:ea typeface="Tahoma"/>
                  <a:cs typeface="Tahoma"/>
                </a:rPr>
                <a:t>Persona desconocida</a:t>
              </a:r>
              <a:endParaRPr lang="en-US" sz="1300" b="1" dirty="0">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61568" y="3266337"/>
              <a:ext cx="1445262" cy="1232507"/>
            </a:xfrm>
            <a:prstGeom prst="rect">
              <a:avLst/>
            </a:prstGeom>
          </p:spPr>
        </p:pic>
      </p:grpSp>
      <p:grpSp>
        <p:nvGrpSpPr>
          <p:cNvPr id="29" name="Group 28"/>
          <p:cNvGrpSpPr/>
          <p:nvPr/>
        </p:nvGrpSpPr>
        <p:grpSpPr>
          <a:xfrm>
            <a:off x="6668416" y="1242914"/>
            <a:ext cx="1759525" cy="1763890"/>
            <a:chOff x="6668416" y="1242914"/>
            <a:chExt cx="1759525" cy="1763890"/>
          </a:xfrm>
        </p:grpSpPr>
        <p:sp>
          <p:nvSpPr>
            <p:cNvPr id="61" name="TextBox 60"/>
            <p:cNvSpPr txBox="1"/>
            <p:nvPr/>
          </p:nvSpPr>
          <p:spPr>
            <a:xfrm>
              <a:off x="6668417" y="1252478"/>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Por Internet</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67197" y="1242914"/>
              <a:ext cx="1660744" cy="1416269"/>
            </a:xfrm>
            <a:prstGeom prst="rect">
              <a:avLst/>
            </a:prstGeom>
          </p:spPr>
        </p:pic>
      </p:grpSp>
      <p:pic>
        <p:nvPicPr>
          <p:cNvPr id="75" name="Picture 74"/>
          <p:cNvPicPr>
            <a:picLocks noChangeAspect="1"/>
          </p:cNvPicPr>
          <p:nvPr/>
        </p:nvPicPr>
        <p:blipFill>
          <a:blip r:embed="rId14" cstate="print">
            <a:extLst>
              <a:ext uri="{28A0092B-C50C-407E-A947-70E740481C1C}">
                <a14:useLocalDpi xmlns:a14="http://schemas.microsoft.com/office/drawing/2010/main" val="0"/>
              </a:ext>
            </a:extLst>
          </a:blip>
          <a:srcRect l="37147" t="37681" r="37800" b="44734"/>
          <a:stretch>
            <a:fillRect/>
          </a:stretch>
        </p:blipFill>
        <p:spPr>
          <a:xfrm>
            <a:off x="10532810" y="303234"/>
            <a:ext cx="1370700" cy="542321"/>
          </a:xfrm>
          <a:prstGeom prst="rect">
            <a:avLst/>
          </a:prstGeom>
        </p:spPr>
      </p:pic>
      <p:sp>
        <p:nvSpPr>
          <p:cNvPr id="78" name="TextBox 77">
            <a:extLst>
              <a:ext uri="{FF2B5EF4-FFF2-40B4-BE49-F238E27FC236}">
                <a16:creationId xmlns:a16="http://schemas.microsoft.com/office/drawing/2014/main" id="{49918697-7D6F-BE41-9FBC-6F92770A42E5}"/>
              </a:ext>
            </a:extLst>
          </p:cNvPr>
          <p:cNvSpPr txBox="1"/>
          <p:nvPr/>
        </p:nvSpPr>
        <p:spPr>
          <a:xfrm>
            <a:off x="2386756" y="118443"/>
            <a:ext cx="6174286" cy="646331"/>
          </a:xfrm>
          <a:prstGeom prst="rect">
            <a:avLst/>
          </a:prstGeom>
          <a:solidFill>
            <a:schemeClr val="bg1"/>
          </a:solid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Palabras 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
        <p:nvSpPr>
          <p:cNvPr id="80" name="Rectangle 79">
            <a:extLst>
              <a:ext uri="{FF2B5EF4-FFF2-40B4-BE49-F238E27FC236}">
                <a16:creationId xmlns:a16="http://schemas.microsoft.com/office/drawing/2014/main" id="{5259FAB4-4412-F94C-8DC4-0F48BBD47C38}"/>
              </a:ext>
            </a:extLst>
          </p:cNvPr>
          <p:cNvSpPr/>
          <p:nvPr/>
        </p:nvSpPr>
        <p:spPr>
          <a:xfrm>
            <a:off x="5808429" y="6621481"/>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derechos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84" name="Group 83">
            <a:extLst>
              <a:ext uri="{FF2B5EF4-FFF2-40B4-BE49-F238E27FC236}">
                <a16:creationId xmlns:a16="http://schemas.microsoft.com/office/drawing/2014/main" id="{DB7AA350-5F0D-2844-9509-DA83887F00DF}"/>
              </a:ext>
            </a:extLst>
          </p:cNvPr>
          <p:cNvGrpSpPr/>
          <p:nvPr/>
        </p:nvGrpSpPr>
        <p:grpSpPr>
          <a:xfrm>
            <a:off x="5211830" y="4990585"/>
            <a:ext cx="6887774" cy="1612811"/>
            <a:chOff x="5211830" y="4990585"/>
            <a:chExt cx="6887774" cy="1612811"/>
          </a:xfrm>
        </p:grpSpPr>
        <p:sp>
          <p:nvSpPr>
            <p:cNvPr id="86" name="Rectangle 85">
              <a:extLst>
                <a:ext uri="{FF2B5EF4-FFF2-40B4-BE49-F238E27FC236}">
                  <a16:creationId xmlns:a16="http://schemas.microsoft.com/office/drawing/2014/main" id="{341209F0-EF66-7647-9AEA-326BDACDF0DD}"/>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00A40823-7B04-494F-8270-73A963D0D5C8}"/>
                </a:ext>
              </a:extLst>
            </p:cNvPr>
            <p:cNvGrpSpPr/>
            <p:nvPr/>
          </p:nvGrpSpPr>
          <p:grpSpPr>
            <a:xfrm>
              <a:off x="5302551" y="5114260"/>
              <a:ext cx="6690725" cy="1346741"/>
              <a:chOff x="5302551" y="5114260"/>
              <a:chExt cx="6690725" cy="1346741"/>
            </a:xfrm>
          </p:grpSpPr>
          <p:grpSp>
            <p:nvGrpSpPr>
              <p:cNvPr id="89" name="Group 88">
                <a:extLst>
                  <a:ext uri="{FF2B5EF4-FFF2-40B4-BE49-F238E27FC236}">
                    <a16:creationId xmlns:a16="http://schemas.microsoft.com/office/drawing/2014/main" id="{8BAA4D96-AED0-9643-8A8D-E21D47C98D4D}"/>
                  </a:ext>
                </a:extLst>
              </p:cNvPr>
              <p:cNvGrpSpPr/>
              <p:nvPr/>
            </p:nvGrpSpPr>
            <p:grpSpPr>
              <a:xfrm>
                <a:off x="5302551" y="5114260"/>
                <a:ext cx="1380744" cy="1344168"/>
                <a:chOff x="5302551" y="5101197"/>
                <a:chExt cx="1380744" cy="1344168"/>
              </a:xfrm>
            </p:grpSpPr>
            <p:sp>
              <p:nvSpPr>
                <p:cNvPr id="103" name="TextBox 102">
                  <a:extLst>
                    <a:ext uri="{FF2B5EF4-FFF2-40B4-BE49-F238E27FC236}">
                      <a16:creationId xmlns:a16="http://schemas.microsoft.com/office/drawing/2014/main" id="{B96678BD-0119-4443-A8BB-B77F908E54E3}"/>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04" name="Picture 103">
                  <a:extLst>
                    <a:ext uri="{FF2B5EF4-FFF2-40B4-BE49-F238E27FC236}">
                      <a16:creationId xmlns:a16="http://schemas.microsoft.com/office/drawing/2014/main" id="{AC9EA291-1D82-F24F-A476-56AF224C011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90" name="Group 89">
                <a:extLst>
                  <a:ext uri="{FF2B5EF4-FFF2-40B4-BE49-F238E27FC236}">
                    <a16:creationId xmlns:a16="http://schemas.microsoft.com/office/drawing/2014/main" id="{2DB96D46-1697-B94B-9809-BA8E729D5125}"/>
                  </a:ext>
                </a:extLst>
              </p:cNvPr>
              <p:cNvGrpSpPr/>
              <p:nvPr/>
            </p:nvGrpSpPr>
            <p:grpSpPr>
              <a:xfrm>
                <a:off x="6681514" y="5119881"/>
                <a:ext cx="1287311" cy="1341120"/>
                <a:chOff x="6679965" y="5119881"/>
                <a:chExt cx="1260273" cy="1341120"/>
              </a:xfrm>
            </p:grpSpPr>
            <p:sp>
              <p:nvSpPr>
                <p:cNvPr id="101" name="TextBox 100">
                  <a:extLst>
                    <a:ext uri="{FF2B5EF4-FFF2-40B4-BE49-F238E27FC236}">
                      <a16:creationId xmlns:a16="http://schemas.microsoft.com/office/drawing/2014/main" id="{B7E5F1D1-C890-3B43-9929-A8F77AD15334}"/>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02" name="Picture 101">
                  <a:extLst>
                    <a:ext uri="{FF2B5EF4-FFF2-40B4-BE49-F238E27FC236}">
                      <a16:creationId xmlns:a16="http://schemas.microsoft.com/office/drawing/2014/main" id="{D7CAE1CB-764C-E84E-A98C-7E1E6978B2F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92" name="Group 91">
                <a:extLst>
                  <a:ext uri="{FF2B5EF4-FFF2-40B4-BE49-F238E27FC236}">
                    <a16:creationId xmlns:a16="http://schemas.microsoft.com/office/drawing/2014/main" id="{7043E909-B62D-4E41-B559-56AA9B56A4B6}"/>
                  </a:ext>
                </a:extLst>
              </p:cNvPr>
              <p:cNvGrpSpPr/>
              <p:nvPr/>
            </p:nvGrpSpPr>
            <p:grpSpPr>
              <a:xfrm>
                <a:off x="7968825" y="5119214"/>
                <a:ext cx="1217753" cy="1341120"/>
                <a:chOff x="7968825" y="5106151"/>
                <a:chExt cx="1217753" cy="1341120"/>
              </a:xfrm>
            </p:grpSpPr>
            <p:sp>
              <p:nvSpPr>
                <p:cNvPr id="99" name="TextBox 98">
                  <a:extLst>
                    <a:ext uri="{FF2B5EF4-FFF2-40B4-BE49-F238E27FC236}">
                      <a16:creationId xmlns:a16="http://schemas.microsoft.com/office/drawing/2014/main" id="{BDB6746C-EBD2-EB4C-BA26-044052E58651}"/>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00" name="Picture 99">
                  <a:extLst>
                    <a:ext uri="{FF2B5EF4-FFF2-40B4-BE49-F238E27FC236}">
                      <a16:creationId xmlns:a16="http://schemas.microsoft.com/office/drawing/2014/main" id="{8B26DC65-C6C8-6E44-B86A-B97B0201841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93" name="Group 92">
                <a:extLst>
                  <a:ext uri="{FF2B5EF4-FFF2-40B4-BE49-F238E27FC236}">
                    <a16:creationId xmlns:a16="http://schemas.microsoft.com/office/drawing/2014/main" id="{3D580246-7B65-1C49-8888-914F28CF952A}"/>
                  </a:ext>
                </a:extLst>
              </p:cNvPr>
              <p:cNvGrpSpPr/>
              <p:nvPr/>
            </p:nvGrpSpPr>
            <p:grpSpPr>
              <a:xfrm>
                <a:off x="9187233" y="5115260"/>
                <a:ext cx="1362456" cy="1344168"/>
                <a:chOff x="9187233" y="5102197"/>
                <a:chExt cx="1362456" cy="1344168"/>
              </a:xfrm>
            </p:grpSpPr>
            <p:sp>
              <p:nvSpPr>
                <p:cNvPr id="97" name="TextBox 96">
                  <a:extLst>
                    <a:ext uri="{FF2B5EF4-FFF2-40B4-BE49-F238E27FC236}">
                      <a16:creationId xmlns:a16="http://schemas.microsoft.com/office/drawing/2014/main" id="{3D420F12-1A22-DD41-8C80-C52140A5E936}"/>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98" name="Picture 97">
                  <a:extLst>
                    <a:ext uri="{FF2B5EF4-FFF2-40B4-BE49-F238E27FC236}">
                      <a16:creationId xmlns:a16="http://schemas.microsoft.com/office/drawing/2014/main" id="{707419AA-031B-6940-98B2-C9423DB2BB0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94" name="Group 93">
                <a:extLst>
                  <a:ext uri="{FF2B5EF4-FFF2-40B4-BE49-F238E27FC236}">
                    <a16:creationId xmlns:a16="http://schemas.microsoft.com/office/drawing/2014/main" id="{96EFA47C-3147-3049-A41D-D73003E8765D}"/>
                  </a:ext>
                </a:extLst>
              </p:cNvPr>
              <p:cNvGrpSpPr/>
              <p:nvPr/>
            </p:nvGrpSpPr>
            <p:grpSpPr>
              <a:xfrm>
                <a:off x="10548524" y="5114862"/>
                <a:ext cx="1444752" cy="1344168"/>
                <a:chOff x="10548524" y="5101799"/>
                <a:chExt cx="1444752" cy="1344168"/>
              </a:xfrm>
            </p:grpSpPr>
            <p:sp>
              <p:nvSpPr>
                <p:cNvPr id="95" name="TextBox 94">
                  <a:extLst>
                    <a:ext uri="{FF2B5EF4-FFF2-40B4-BE49-F238E27FC236}">
                      <a16:creationId xmlns:a16="http://schemas.microsoft.com/office/drawing/2014/main" id="{85C88946-A792-044C-AAF3-F0487561AA94}"/>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96" name="Picture 95">
                  <a:extLst>
                    <a:ext uri="{FF2B5EF4-FFF2-40B4-BE49-F238E27FC236}">
                      <a16:creationId xmlns:a16="http://schemas.microsoft.com/office/drawing/2014/main" id="{D5FD7E6D-2134-FB4E-956D-A00E98932D3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grpSp>
        <p:nvGrpSpPr>
          <p:cNvPr id="105" name="Group 104">
            <a:extLst>
              <a:ext uri="{FF2B5EF4-FFF2-40B4-BE49-F238E27FC236}">
                <a16:creationId xmlns:a16="http://schemas.microsoft.com/office/drawing/2014/main" id="{DF4D2506-E249-D24A-9AA5-2527D6399CEE}"/>
              </a:ext>
            </a:extLst>
          </p:cNvPr>
          <p:cNvGrpSpPr/>
          <p:nvPr/>
        </p:nvGrpSpPr>
        <p:grpSpPr>
          <a:xfrm>
            <a:off x="26035" y="3334700"/>
            <a:ext cx="1580866" cy="1831271"/>
            <a:chOff x="22860" y="3128960"/>
            <a:chExt cx="1580866" cy="1831271"/>
          </a:xfrm>
        </p:grpSpPr>
        <p:sp>
          <p:nvSpPr>
            <p:cNvPr id="106" name="TextBox 105">
              <a:extLst>
                <a:ext uri="{FF2B5EF4-FFF2-40B4-BE49-F238E27FC236}">
                  <a16:creationId xmlns:a16="http://schemas.microsoft.com/office/drawing/2014/main" id="{D9B0AB47-BBE1-174F-AB86-8448757E7066}"/>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107" name="Picture 106">
              <a:extLst>
                <a:ext uri="{FF2B5EF4-FFF2-40B4-BE49-F238E27FC236}">
                  <a16:creationId xmlns:a16="http://schemas.microsoft.com/office/drawing/2014/main" id="{2CF49AA1-4AC7-8D4A-BA57-E2D08FF88C9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108" name="Group 107">
            <a:extLst>
              <a:ext uri="{FF2B5EF4-FFF2-40B4-BE49-F238E27FC236}">
                <a16:creationId xmlns:a16="http://schemas.microsoft.com/office/drawing/2014/main" id="{D71023FA-8A0A-C54A-A09C-B09932393556}"/>
              </a:ext>
            </a:extLst>
          </p:cNvPr>
          <p:cNvGrpSpPr/>
          <p:nvPr/>
        </p:nvGrpSpPr>
        <p:grpSpPr>
          <a:xfrm>
            <a:off x="32485" y="2037955"/>
            <a:ext cx="1579013" cy="1295743"/>
            <a:chOff x="22860" y="1832215"/>
            <a:chExt cx="1579013" cy="1288137"/>
          </a:xfrm>
        </p:grpSpPr>
        <p:sp>
          <p:nvSpPr>
            <p:cNvPr id="109" name="TextBox 108">
              <a:extLst>
                <a:ext uri="{FF2B5EF4-FFF2-40B4-BE49-F238E27FC236}">
                  <a16:creationId xmlns:a16="http://schemas.microsoft.com/office/drawing/2014/main" id="{CCF12B36-9DC1-874C-892E-FCB1130C3C4F}"/>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110" name="Picture 109">
              <a:extLst>
                <a:ext uri="{FF2B5EF4-FFF2-40B4-BE49-F238E27FC236}">
                  <a16:creationId xmlns:a16="http://schemas.microsoft.com/office/drawing/2014/main" id="{0EAF974D-6B9B-6244-8BD2-51466CFEF16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111" name="Group 110">
            <a:extLst>
              <a:ext uri="{FF2B5EF4-FFF2-40B4-BE49-F238E27FC236}">
                <a16:creationId xmlns:a16="http://schemas.microsoft.com/office/drawing/2014/main" id="{9B27BE0D-904C-2742-994D-C103B14DD060}"/>
              </a:ext>
            </a:extLst>
          </p:cNvPr>
          <p:cNvGrpSpPr/>
          <p:nvPr/>
        </p:nvGrpSpPr>
        <p:grpSpPr>
          <a:xfrm>
            <a:off x="1610201" y="2037869"/>
            <a:ext cx="1545336" cy="1298448"/>
            <a:chOff x="1655921" y="1843079"/>
            <a:chExt cx="1552076" cy="1286794"/>
          </a:xfrm>
        </p:grpSpPr>
        <p:sp>
          <p:nvSpPr>
            <p:cNvPr id="112" name="TextBox 111">
              <a:extLst>
                <a:ext uri="{FF2B5EF4-FFF2-40B4-BE49-F238E27FC236}">
                  <a16:creationId xmlns:a16="http://schemas.microsoft.com/office/drawing/2014/main" id="{16B8F2D2-F8DD-1C43-AE83-AD83A0641230}"/>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113" name="Picture 112">
              <a:extLst>
                <a:ext uri="{FF2B5EF4-FFF2-40B4-BE49-F238E27FC236}">
                  <a16:creationId xmlns:a16="http://schemas.microsoft.com/office/drawing/2014/main" id="{BE3259E5-8DAE-7541-917F-C78DC895B4B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114" name="Group 113">
            <a:extLst>
              <a:ext uri="{FF2B5EF4-FFF2-40B4-BE49-F238E27FC236}">
                <a16:creationId xmlns:a16="http://schemas.microsoft.com/office/drawing/2014/main" id="{C7CB04F2-CD79-5F47-A23D-2F81E46FF1A9}"/>
              </a:ext>
            </a:extLst>
          </p:cNvPr>
          <p:cNvGrpSpPr/>
          <p:nvPr/>
        </p:nvGrpSpPr>
        <p:grpSpPr>
          <a:xfrm>
            <a:off x="1617444" y="5176828"/>
            <a:ext cx="1543050" cy="1665878"/>
            <a:chOff x="1663164" y="4971088"/>
            <a:chExt cx="1543050" cy="1569660"/>
          </a:xfrm>
        </p:grpSpPr>
        <p:sp>
          <p:nvSpPr>
            <p:cNvPr id="115" name="TextBox 114">
              <a:extLst>
                <a:ext uri="{FF2B5EF4-FFF2-40B4-BE49-F238E27FC236}">
                  <a16:creationId xmlns:a16="http://schemas.microsoft.com/office/drawing/2014/main" id="{A7DFCA26-C33A-CD47-8A1E-247BA575CDBF}"/>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116" name="Picture 115">
              <a:extLst>
                <a:ext uri="{FF2B5EF4-FFF2-40B4-BE49-F238E27FC236}">
                  <a16:creationId xmlns:a16="http://schemas.microsoft.com/office/drawing/2014/main" id="{B35EE1A0-0B8C-534F-8F9F-93AEF0690F6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117" name="Group 116">
            <a:extLst>
              <a:ext uri="{FF2B5EF4-FFF2-40B4-BE49-F238E27FC236}">
                <a16:creationId xmlns:a16="http://schemas.microsoft.com/office/drawing/2014/main" id="{72F72ACA-75AD-B440-9844-1AE96F5FA1D2}"/>
              </a:ext>
            </a:extLst>
          </p:cNvPr>
          <p:cNvGrpSpPr/>
          <p:nvPr/>
        </p:nvGrpSpPr>
        <p:grpSpPr>
          <a:xfrm>
            <a:off x="26670" y="5173020"/>
            <a:ext cx="1581912" cy="1682496"/>
            <a:chOff x="38100" y="4967279"/>
            <a:chExt cx="1578104" cy="1631555"/>
          </a:xfrm>
        </p:grpSpPr>
        <p:sp>
          <p:nvSpPr>
            <p:cNvPr id="118" name="TextBox 117">
              <a:extLst>
                <a:ext uri="{FF2B5EF4-FFF2-40B4-BE49-F238E27FC236}">
                  <a16:creationId xmlns:a16="http://schemas.microsoft.com/office/drawing/2014/main" id="{78318A1F-4E05-524E-A52B-813CD0F8EA9A}"/>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119" name="Picture 118">
              <a:extLst>
                <a:ext uri="{FF2B5EF4-FFF2-40B4-BE49-F238E27FC236}">
                  <a16:creationId xmlns:a16="http://schemas.microsoft.com/office/drawing/2014/main" id="{CF82469B-66B5-694E-A67A-0CEEEB00857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120" name="Group 119">
            <a:extLst>
              <a:ext uri="{FF2B5EF4-FFF2-40B4-BE49-F238E27FC236}">
                <a16:creationId xmlns:a16="http://schemas.microsoft.com/office/drawing/2014/main" id="{03166438-236F-9547-8822-355988AEA671}"/>
              </a:ext>
            </a:extLst>
          </p:cNvPr>
          <p:cNvGrpSpPr/>
          <p:nvPr/>
        </p:nvGrpSpPr>
        <p:grpSpPr>
          <a:xfrm>
            <a:off x="1616050" y="3329933"/>
            <a:ext cx="1536494" cy="1854641"/>
            <a:chOff x="1661769" y="3124193"/>
            <a:chExt cx="1554555" cy="1831271"/>
          </a:xfrm>
        </p:grpSpPr>
        <p:sp>
          <p:nvSpPr>
            <p:cNvPr id="121" name="TextBox 120">
              <a:extLst>
                <a:ext uri="{FF2B5EF4-FFF2-40B4-BE49-F238E27FC236}">
                  <a16:creationId xmlns:a16="http://schemas.microsoft.com/office/drawing/2014/main" id="{A0D85446-3FEA-0143-A591-C650E4FE0DD0}"/>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22" name="Picture 121">
              <a:extLst>
                <a:ext uri="{FF2B5EF4-FFF2-40B4-BE49-F238E27FC236}">
                  <a16:creationId xmlns:a16="http://schemas.microsoft.com/office/drawing/2014/main" id="{37AE9D38-5CEB-924B-A005-E3966F57FE0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23" name="Group 122">
            <a:extLst>
              <a:ext uri="{FF2B5EF4-FFF2-40B4-BE49-F238E27FC236}">
                <a16:creationId xmlns:a16="http://schemas.microsoft.com/office/drawing/2014/main" id="{342D213F-907B-BD47-918D-1B8FEA2CF80C}"/>
              </a:ext>
            </a:extLst>
          </p:cNvPr>
          <p:cNvGrpSpPr/>
          <p:nvPr/>
        </p:nvGrpSpPr>
        <p:grpSpPr>
          <a:xfrm>
            <a:off x="3154897" y="5173018"/>
            <a:ext cx="2027982" cy="1669688"/>
            <a:chOff x="3257767" y="5236680"/>
            <a:chExt cx="1824232" cy="1544337"/>
          </a:xfrm>
        </p:grpSpPr>
        <p:sp>
          <p:nvSpPr>
            <p:cNvPr id="124" name="TextBox 123">
              <a:extLst>
                <a:ext uri="{FF2B5EF4-FFF2-40B4-BE49-F238E27FC236}">
                  <a16:creationId xmlns:a16="http://schemas.microsoft.com/office/drawing/2014/main" id="{67D0D9C2-6213-364B-9C6A-CB70530193B6}"/>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25" name="Picture 124">
              <a:extLst>
                <a:ext uri="{FF2B5EF4-FFF2-40B4-BE49-F238E27FC236}">
                  <a16:creationId xmlns:a16="http://schemas.microsoft.com/office/drawing/2014/main" id="{2FF6F800-F2D1-DE4F-8F05-1D235D9762A8}"/>
                </a:ext>
              </a:extLst>
            </p:cNvPr>
            <p:cNvPicPr>
              <a:picLocks noChangeAspect="1"/>
            </p:cNvPicPr>
            <p:nvPr/>
          </p:nvPicPr>
          <p:blipFill>
            <a:blip r:embed="rId26">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184" y="1063785"/>
            <a:ext cx="10347744" cy="5832895"/>
          </a:xfrm>
          <a:prstGeom prst="rect">
            <a:avLst/>
          </a:prstGeom>
        </p:spPr>
      </p:pic>
      <p:sp>
        <p:nvSpPr>
          <p:cNvPr id="2" name="Title 1"/>
          <p:cNvSpPr>
            <a:spLocks noGrp="1"/>
          </p:cNvSpPr>
          <p:nvPr>
            <p:ph type="title"/>
          </p:nvPr>
        </p:nvSpPr>
        <p:spPr>
          <a:xfrm>
            <a:off x="1844256" y="184383"/>
            <a:ext cx="10515600" cy="1325563"/>
          </a:xfrm>
        </p:spPr>
        <p:txBody>
          <a:bodyPr>
            <a:normAutofit/>
          </a:bodyPr>
          <a:lstStyle/>
          <a:p>
            <a:r>
              <a:rPr lang="es-MX" sz="5200" b="1" i="0" strike="noStrike" cap="none" spc="0" baseline="0">
                <a:solidFill>
                  <a:srgbClr val="000000"/>
                </a:solidFill>
                <a:effectLst/>
                <a:latin typeface="Tahoma"/>
                <a:ea typeface="Tahoma"/>
                <a:cs typeface="Tahoma"/>
              </a:rPr>
              <a:t>Pasar al círculo rojo</a:t>
            </a:r>
            <a:endParaRPr lang="en-US" sz="5200" b="1">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41383" y="2535052"/>
            <a:ext cx="5133702" cy="3383280"/>
          </a:xfrm>
          <a:prstGeom prst="rect">
            <a:avLst/>
          </a:prstGeom>
          <a:noFill/>
          <a:ln w="57150">
            <a:solidFill>
              <a:schemeClr val="tx1"/>
            </a:solidFill>
          </a:ln>
        </p:spPr>
        <p:txBody>
          <a:bodyPr wrap="square" rtlCol="0">
            <a:spAutoFit/>
          </a:bodyPr>
          <a:lstStyle/>
          <a:p>
            <a:pPr marL="0" lvl="1" algn="ctr"/>
            <a:r>
              <a:rPr lang="es-MX" sz="2400" b="0" i="0" strike="noStrike" cap="none" spc="0" baseline="0">
                <a:solidFill>
                  <a:srgbClr val="000000"/>
                </a:solidFill>
                <a:effectLst/>
                <a:latin typeface="Tahoma"/>
                <a:ea typeface="Tahoma"/>
                <a:cs typeface="Tahoma"/>
              </a:rPr>
              <a:t>Si alguien en su círculo de en medio (círculo amarillo) o su círculo interior de confianza (círculo verde) hace algo que no respeta sus límites, puede regresar a su círculo exterior (círculo rojo).</a:t>
            </a:r>
            <a:endParaRPr lang="en-US" sz="2400">
              <a:latin typeface="Tahoma" panose="020B0604030504040204" pitchFamily="34" charset="0"/>
              <a:ea typeface="Tahoma" panose="020B0604030504040204" pitchFamily="34" charset="0"/>
              <a:cs typeface="Tahoma" panose="020B0604030504040204" pitchFamily="34" charset="0"/>
            </a:endParaRPr>
          </a:p>
          <a:p>
            <a:pPr marL="0" lvl="1" algn="ctr"/>
            <a:endParaRPr lang="en-US" sz="2400">
              <a:latin typeface="Tahoma" panose="020B0604030504040204" pitchFamily="34" charset="0"/>
              <a:ea typeface="Tahoma" panose="020B0604030504040204" pitchFamily="34" charset="0"/>
              <a:cs typeface="Tahoma" panose="020B0604030504040204" pitchFamily="34" charset="0"/>
            </a:endParaRPr>
          </a:p>
          <a:p>
            <a:pPr marL="0" lvl="1" algn="ctr"/>
            <a:r>
              <a:rPr lang="es-MX" sz="2400" b="0" i="0" strike="noStrike" cap="none" spc="0" baseline="0">
                <a:solidFill>
                  <a:srgbClr val="000000"/>
                </a:solidFill>
                <a:effectLst/>
                <a:latin typeface="Tahoma"/>
                <a:ea typeface="Tahoma"/>
                <a:cs typeface="Tahoma"/>
              </a:rPr>
              <a:t>¡</a:t>
            </a:r>
            <a:r>
              <a:rPr lang="es-MX" sz="2400" b="1" i="0" strike="noStrike" cap="none" spc="0" baseline="0">
                <a:solidFill>
                  <a:srgbClr val="000000"/>
                </a:solidFill>
                <a:effectLst/>
                <a:latin typeface="Tahoma"/>
                <a:ea typeface="Tahoma"/>
                <a:cs typeface="Tahoma"/>
              </a:rPr>
              <a:t>Usted</a:t>
            </a:r>
            <a:r>
              <a:rPr lang="es-MX" sz="2400" b="0" i="0" strike="noStrike" cap="none" spc="0" baseline="0">
                <a:solidFill>
                  <a:srgbClr val="000000"/>
                </a:solidFill>
                <a:effectLst/>
                <a:latin typeface="Tahoma"/>
                <a:ea typeface="Tahoma"/>
                <a:cs typeface="Tahoma"/>
              </a:rPr>
              <a:t> elige quién está en sus círculos!</a:t>
            </a:r>
            <a:endParaRPr lang="en-US" sz="320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cxnSp>
        <p:nvCxnSpPr>
          <p:cNvPr id="9" name="Straight Arrow Connector 8"/>
          <p:cNvCxnSpPr/>
          <p:nvPr/>
        </p:nvCxnSpPr>
        <p:spPr>
          <a:xfrm flipH="1" flipV="1">
            <a:off x="7614558" y="2089741"/>
            <a:ext cx="1272840" cy="1784139"/>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Footer Placeholder 3">
            <a:extLst>
              <a:ext uri="{FF2B5EF4-FFF2-40B4-BE49-F238E27FC236}">
                <a16:creationId xmlns:a16="http://schemas.microsoft.com/office/drawing/2014/main" id="{0E0CDF5E-B1F8-CC48-A8DF-38165F0EB290}"/>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20025021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78AE07E-21F1-0C4D-AB98-155904AE0F8A}"/>
              </a:ext>
            </a:extLst>
          </p:cNvPr>
          <p:cNvGrpSpPr/>
          <p:nvPr/>
        </p:nvGrpSpPr>
        <p:grpSpPr>
          <a:xfrm>
            <a:off x="0" y="0"/>
            <a:ext cx="12192001" cy="6858000"/>
            <a:chOff x="0" y="0"/>
            <a:chExt cx="12192001" cy="6858000"/>
          </a:xfrm>
        </p:grpSpPr>
        <p:grpSp>
          <p:nvGrpSpPr>
            <p:cNvPr id="10" name="Group 9">
              <a:extLst>
                <a:ext uri="{FF2B5EF4-FFF2-40B4-BE49-F238E27FC236}">
                  <a16:creationId xmlns:a16="http://schemas.microsoft.com/office/drawing/2014/main" id="{1E49693E-C3B9-4542-8D36-2A2FE8AE1EA3}"/>
                </a:ext>
              </a:extLst>
            </p:cNvPr>
            <p:cNvGrpSpPr/>
            <p:nvPr/>
          </p:nvGrpSpPr>
          <p:grpSpPr>
            <a:xfrm>
              <a:off x="0" y="0"/>
              <a:ext cx="12192000" cy="6858000"/>
              <a:chOff x="0" y="0"/>
              <a:chExt cx="12192000" cy="6858000"/>
            </a:xfrm>
          </p:grpSpPr>
          <p:pic>
            <p:nvPicPr>
              <p:cNvPr id="24" name="Picture 23">
                <a:extLst>
                  <a:ext uri="{FF2B5EF4-FFF2-40B4-BE49-F238E27FC236}">
                    <a16:creationId xmlns:a16="http://schemas.microsoft.com/office/drawing/2014/main" id="{E31F4A2E-94EF-A044-B4B5-07B89836F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a:extLst>
                  <a:ext uri="{FF2B5EF4-FFF2-40B4-BE49-F238E27FC236}">
                    <a16:creationId xmlns:a16="http://schemas.microsoft.com/office/drawing/2014/main" id="{FEF0DB9C-CE92-8F48-829D-487703767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1" name="Footer Placeholder 3">
              <a:extLst>
                <a:ext uri="{FF2B5EF4-FFF2-40B4-BE49-F238E27FC236}">
                  <a16:creationId xmlns:a16="http://schemas.microsoft.com/office/drawing/2014/main" id="{17F58D5B-6585-5643-8B0F-23D0C5543C03}"/>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2" name="Picture 11">
              <a:extLst>
                <a:ext uri="{FF2B5EF4-FFF2-40B4-BE49-F238E27FC236}">
                  <a16:creationId xmlns:a16="http://schemas.microsoft.com/office/drawing/2014/main" id="{E98B9FDC-BD81-5940-8AEC-652D8AAE2FAA}"/>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3" name="Group 12">
              <a:extLst>
                <a:ext uri="{FF2B5EF4-FFF2-40B4-BE49-F238E27FC236}">
                  <a16:creationId xmlns:a16="http://schemas.microsoft.com/office/drawing/2014/main" id="{782DF074-CEAB-CB49-BF01-6C59B97B0087}"/>
                </a:ext>
              </a:extLst>
            </p:cNvPr>
            <p:cNvGrpSpPr/>
            <p:nvPr/>
          </p:nvGrpSpPr>
          <p:grpSpPr>
            <a:xfrm>
              <a:off x="2323753" y="343701"/>
              <a:ext cx="6386621" cy="2269566"/>
              <a:chOff x="2323753" y="343701"/>
              <a:chExt cx="6386621" cy="2269566"/>
            </a:xfrm>
          </p:grpSpPr>
          <p:sp>
            <p:nvSpPr>
              <p:cNvPr id="15" name="Oval 14">
                <a:extLst>
                  <a:ext uri="{FF2B5EF4-FFF2-40B4-BE49-F238E27FC236}">
                    <a16:creationId xmlns:a16="http://schemas.microsoft.com/office/drawing/2014/main" id="{BD009112-0E68-8245-AE1E-F8E887EAF4A8}"/>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7CC172C-C31C-5845-B71B-622DB333CEF6}"/>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9E6B054-B6B3-E74B-9C82-6A626D34008F}"/>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18" name="TextBox 17">
                <a:extLst>
                  <a:ext uri="{FF2B5EF4-FFF2-40B4-BE49-F238E27FC236}">
                    <a16:creationId xmlns:a16="http://schemas.microsoft.com/office/drawing/2014/main" id="{26FFF2C6-C4A9-C14F-88C1-09077C6A94F2}"/>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19" name="Group 18">
                <a:extLst>
                  <a:ext uri="{FF2B5EF4-FFF2-40B4-BE49-F238E27FC236}">
                    <a16:creationId xmlns:a16="http://schemas.microsoft.com/office/drawing/2014/main" id="{EDC3CD13-207B-0148-BC7B-AB362330D91E}"/>
                  </a:ext>
                </a:extLst>
              </p:cNvPr>
              <p:cNvGrpSpPr/>
              <p:nvPr/>
            </p:nvGrpSpPr>
            <p:grpSpPr>
              <a:xfrm>
                <a:off x="2482050" y="343701"/>
                <a:ext cx="5281205" cy="646331"/>
                <a:chOff x="2038214" y="274927"/>
                <a:chExt cx="4844516" cy="646331"/>
              </a:xfrm>
            </p:grpSpPr>
            <p:sp>
              <p:nvSpPr>
                <p:cNvPr id="22" name="Rectangle 21">
                  <a:extLst>
                    <a:ext uri="{FF2B5EF4-FFF2-40B4-BE49-F238E27FC236}">
                      <a16:creationId xmlns:a16="http://schemas.microsoft.com/office/drawing/2014/main" id="{6AECCBE2-9167-BB4E-81F9-D9471D87BA16}"/>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8B3E26C-E90A-2842-9551-73146E13CD3D}"/>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0" name="Oval 19">
                <a:extLst>
                  <a:ext uri="{FF2B5EF4-FFF2-40B4-BE49-F238E27FC236}">
                    <a16:creationId xmlns:a16="http://schemas.microsoft.com/office/drawing/2014/main" id="{E074758D-68BC-394C-8B59-E2D5F8BC8A59}"/>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52F23A5-0FE4-2B4C-9FF5-FC6F051718A3}"/>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14" name="Rectangle 13">
              <a:extLst>
                <a:ext uri="{FF2B5EF4-FFF2-40B4-BE49-F238E27FC236}">
                  <a16:creationId xmlns:a16="http://schemas.microsoft.com/office/drawing/2014/main" id="{BC4A0E50-911A-D744-A515-E601E6454AF6}"/>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DA7D9E88-87C5-BC4D-8F6D-D6AC61DED639}"/>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14038" y="1674674"/>
            <a:ext cx="11208378" cy="1754326"/>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¿Debe traer con usted a una persona adulta en quien confía si quiere reunirse en persona con alguien con quien solo ha hablado por Internet?</a:t>
            </a:r>
            <a:endParaRPr lang="en-US" sz="3600" b="1">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836954" y="373925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13"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 name="TextBox 1">
            <a:extLst>
              <a:ext uri="{FF2B5EF4-FFF2-40B4-BE49-F238E27FC236}">
                <a16:creationId xmlns:a16="http://schemas.microsoft.com/office/drawing/2014/main" id="{832EF439-5A68-90B4-129F-6576244048B8}"/>
              </a:ext>
            </a:extLst>
          </p:cNvPr>
          <p:cNvSpPr txBox="1"/>
          <p:nvPr/>
        </p:nvSpPr>
        <p:spPr>
          <a:xfrm>
            <a:off x="2039091" y="88937"/>
            <a:ext cx="5552866"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410465485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98741" y="1715657"/>
            <a:ext cx="10402389" cy="1188720"/>
          </a:xfrm>
          <a:prstGeom prst="rect">
            <a:avLst/>
          </a:prstGeom>
          <a:noFill/>
          <a:ln w="57150">
            <a:solidFill>
              <a:schemeClr val="tx1"/>
            </a:solidFill>
          </a:ln>
        </p:spPr>
        <p:txBody>
          <a:bodyPr wrap="square" rtlCol="0">
            <a:spAutoFit/>
          </a:bodyPr>
          <a:lstStyle/>
          <a:p>
            <a:pPr algn="ctr"/>
            <a:r>
              <a:rPr lang="es-MX" sz="3600" b="1" i="0" strike="noStrike" cap="none" spc="0" baseline="0">
                <a:solidFill>
                  <a:srgbClr val="000000"/>
                </a:solidFill>
                <a:effectLst/>
                <a:latin typeface="Tahoma"/>
                <a:ea typeface="Tahoma"/>
                <a:cs typeface="Tahoma"/>
              </a:rPr>
              <a:t>¿Cuál de estas preguntas está bien hacerle a alguien a quien conoce por primera vez?</a:t>
            </a:r>
          </a:p>
        </p:txBody>
      </p:sp>
      <p:sp>
        <p:nvSpPr>
          <p:cNvPr id="13" name="Oval 12"/>
          <p:cNvSpPr/>
          <p:nvPr/>
        </p:nvSpPr>
        <p:spPr>
          <a:xfrm>
            <a:off x="3559431" y="3904063"/>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48156" y="3904063"/>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57185" y="396643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8145911" y="396643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19" name="Rectangle 18"/>
          <p:cNvSpPr/>
          <p:nvPr/>
        </p:nvSpPr>
        <p:spPr>
          <a:xfrm>
            <a:off x="2604058" y="3348014"/>
            <a:ext cx="3089157"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¿Cómo está?</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6704854" y="3328858"/>
            <a:ext cx="3328178"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¿Tiene novia?</a:t>
            </a:r>
            <a:endParaRPr lang="en-US" sz="200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2508039" y="3790132"/>
            <a:ext cx="847367" cy="124855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l="20491" t="29038" r="65078" b="19587"/>
          <a:stretch>
            <a:fillRect/>
          </a:stretch>
        </p:blipFill>
        <p:spPr>
          <a:xfrm>
            <a:off x="7097105" y="3826694"/>
            <a:ext cx="694295" cy="1393252"/>
          </a:xfrm>
          <a:prstGeom prst="rect">
            <a:avLst/>
          </a:prstGeom>
        </p:spPr>
      </p:pic>
      <p:sp>
        <p:nvSpPr>
          <p:cNvPr id="18"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2024 Programa de Servicios de SAFE para Personas con Discapacidades</a:t>
            </a:r>
            <a:endParaRPr lang="en-US" sz="1000" b="1" dirty="0">
              <a:solidFill>
                <a:schemeClr val="tx1"/>
              </a:solidFill>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3" name="TextBox 22">
            <a:extLst>
              <a:ext uri="{FF2B5EF4-FFF2-40B4-BE49-F238E27FC236}">
                <a16:creationId xmlns:a16="http://schemas.microsoft.com/office/drawing/2014/main" id="{2F2F19DF-C9A5-BD49-9F02-30CB6D217E62}"/>
              </a:ext>
            </a:extLst>
          </p:cNvPr>
          <p:cNvSpPr txBox="1"/>
          <p:nvPr/>
        </p:nvSpPr>
        <p:spPr>
          <a:xfrm>
            <a:off x="2039091" y="88937"/>
            <a:ext cx="5552866"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210514741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08892" y="1701406"/>
            <a:ext cx="11196156" cy="173736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¿Puede alguien pasar de su círculo rojo a su círculo interior de confianza (círculo verde) en una semana?</a:t>
            </a:r>
            <a:endParaRPr lang="en-US" sz="3600" b="1">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836954" y="3544156"/>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13"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TextBox 17">
            <a:extLst>
              <a:ext uri="{FF2B5EF4-FFF2-40B4-BE49-F238E27FC236}">
                <a16:creationId xmlns:a16="http://schemas.microsoft.com/office/drawing/2014/main" id="{F2DABB30-5B3E-0A4E-ABED-22F6DC03817A}"/>
              </a:ext>
            </a:extLst>
          </p:cNvPr>
          <p:cNvSpPr txBox="1"/>
          <p:nvPr/>
        </p:nvSpPr>
        <p:spPr>
          <a:xfrm>
            <a:off x="2039091" y="88937"/>
            <a:ext cx="5552866"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330411180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E2C66722-47E9-094D-A67A-B7693BB54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30" name="Picture 29">
            <a:extLst>
              <a:ext uri="{FF2B5EF4-FFF2-40B4-BE49-F238E27FC236}">
                <a16:creationId xmlns:a16="http://schemas.microsoft.com/office/drawing/2014/main" id="{E40A1DAA-298C-0A4C-9792-5EF2A6204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31" name="Footer Placeholder 3">
            <a:extLst>
              <a:ext uri="{FF2B5EF4-FFF2-40B4-BE49-F238E27FC236}">
                <a16:creationId xmlns:a16="http://schemas.microsoft.com/office/drawing/2014/main" id="{DE4093B4-064F-9747-A0A7-52C53D8C6CD1}"/>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32" name="Picture 31">
            <a:extLst>
              <a:ext uri="{FF2B5EF4-FFF2-40B4-BE49-F238E27FC236}">
                <a16:creationId xmlns:a16="http://schemas.microsoft.com/office/drawing/2014/main" id="{8B2617B7-1578-594C-B56B-382592EF3535}"/>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33" name="Group 32">
            <a:extLst>
              <a:ext uri="{FF2B5EF4-FFF2-40B4-BE49-F238E27FC236}">
                <a16:creationId xmlns:a16="http://schemas.microsoft.com/office/drawing/2014/main" id="{80DD23BF-D096-E04C-B86D-E6341AC37DE7}"/>
              </a:ext>
            </a:extLst>
          </p:cNvPr>
          <p:cNvGrpSpPr/>
          <p:nvPr/>
        </p:nvGrpSpPr>
        <p:grpSpPr>
          <a:xfrm>
            <a:off x="2129459" y="120255"/>
            <a:ext cx="9636798" cy="4967224"/>
            <a:chOff x="2129459" y="120255"/>
            <a:chExt cx="9636798" cy="4967224"/>
          </a:xfrm>
        </p:grpSpPr>
        <p:grpSp>
          <p:nvGrpSpPr>
            <p:cNvPr id="34" name="Group 33">
              <a:extLst>
                <a:ext uri="{FF2B5EF4-FFF2-40B4-BE49-F238E27FC236}">
                  <a16:creationId xmlns:a16="http://schemas.microsoft.com/office/drawing/2014/main" id="{90E6B2F3-1F0B-5F41-B386-63E8B3FEFCB6}"/>
                </a:ext>
              </a:extLst>
            </p:cNvPr>
            <p:cNvGrpSpPr/>
            <p:nvPr/>
          </p:nvGrpSpPr>
          <p:grpSpPr>
            <a:xfrm>
              <a:off x="2129459" y="120255"/>
              <a:ext cx="9636798" cy="4967224"/>
              <a:chOff x="2129459" y="120255"/>
              <a:chExt cx="9636798" cy="4967224"/>
            </a:xfrm>
          </p:grpSpPr>
          <p:sp>
            <p:nvSpPr>
              <p:cNvPr id="37" name="Oval 36">
                <a:extLst>
                  <a:ext uri="{FF2B5EF4-FFF2-40B4-BE49-F238E27FC236}">
                    <a16:creationId xmlns:a16="http://schemas.microsoft.com/office/drawing/2014/main" id="{22F629B6-C6E9-594C-931F-60F9F6C91105}"/>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0E54DCFE-CD1B-4D4D-99D0-8D3597593569}"/>
                  </a:ext>
                </a:extLst>
              </p:cNvPr>
              <p:cNvGrpSpPr/>
              <p:nvPr/>
            </p:nvGrpSpPr>
            <p:grpSpPr>
              <a:xfrm>
                <a:off x="2129459" y="120255"/>
                <a:ext cx="9636798" cy="4967224"/>
                <a:chOff x="2129459" y="120255"/>
                <a:chExt cx="9636798" cy="4967224"/>
              </a:xfrm>
            </p:grpSpPr>
            <p:pic>
              <p:nvPicPr>
                <p:cNvPr id="39" name="Picture 2" descr="4f7404e9-4e46-4c7e-b722-ae5465174d6e@namprd16">
                  <a:extLst>
                    <a:ext uri="{FF2B5EF4-FFF2-40B4-BE49-F238E27FC236}">
                      <a16:creationId xmlns:a16="http://schemas.microsoft.com/office/drawing/2014/main" id="{7E798C21-3121-7A4C-A26D-04B0CA18F9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extLst>
                    <a:ext uri="{FF2B5EF4-FFF2-40B4-BE49-F238E27FC236}">
                      <a16:creationId xmlns:a16="http://schemas.microsoft.com/office/drawing/2014/main" id="{4E3C1EFE-4168-FF44-AC0B-8E1023131128}"/>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761F5CD-F7E5-C24C-9733-5ED839302278}"/>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42" name="TextBox 41">
                  <a:extLst>
                    <a:ext uri="{FF2B5EF4-FFF2-40B4-BE49-F238E27FC236}">
                      <a16:creationId xmlns:a16="http://schemas.microsoft.com/office/drawing/2014/main" id="{25ECD382-7EDE-0546-ACE5-17B9DBE0CC2E}"/>
                    </a:ext>
                  </a:extLst>
                </p:cNvPr>
                <p:cNvSpPr txBox="1"/>
                <p:nvPr/>
              </p:nvSpPr>
              <p:spPr>
                <a:xfrm>
                  <a:off x="9624078" y="4502704"/>
                  <a:ext cx="163180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a:t>
                  </a:r>
                </a:p>
                <a:p>
                  <a:pPr algn="ctr"/>
                  <a:r>
                    <a:rPr lang="es-MX" sz="1600" b="0" i="0" strike="noStrike" cap="none" spc="0" baseline="0" dirty="0">
                      <a:solidFill>
                        <a:srgbClr val="000000"/>
                      </a:solidFill>
                      <a:effectLst/>
                      <a:latin typeface="Smoothy" pitchFamily="2" charset="77"/>
                      <a:ea typeface="Tahoma"/>
                      <a:cs typeface="Tahoma"/>
                    </a:rPr>
                    <a:t>puedo ayudar?</a:t>
                  </a:r>
                </a:p>
              </p:txBody>
            </p:sp>
            <p:sp>
              <p:nvSpPr>
                <p:cNvPr id="43" name="TextBox 42">
                  <a:extLst>
                    <a:ext uri="{FF2B5EF4-FFF2-40B4-BE49-F238E27FC236}">
                      <a16:creationId xmlns:a16="http://schemas.microsoft.com/office/drawing/2014/main" id="{A54416EB-C56E-5C40-832A-D97CA33E2E21}"/>
                    </a:ext>
                  </a:extLst>
                </p:cNvPr>
                <p:cNvSpPr txBox="1"/>
                <p:nvPr/>
              </p:nvSpPr>
              <p:spPr>
                <a:xfrm>
                  <a:off x="9512801" y="3072043"/>
                  <a:ext cx="2253456" cy="457200"/>
                </a:xfrm>
                <a:prstGeom prst="rect">
                  <a:avLst/>
                </a:prstGeom>
                <a:noFill/>
              </p:spPr>
              <p:txBody>
                <a:bodyPr wrap="square" rtlCol="0">
                  <a:spAutoFit/>
                </a:bodyPr>
                <a:lstStyle/>
                <a:p>
                  <a:pPr lvl="0"/>
                  <a:r>
                    <a:rPr lang="es-MX" sz="2400" b="1" i="0" strike="noStrike" cap="none" spc="0" baseline="0">
                      <a:solidFill>
                        <a:srgbClr val="000000"/>
                      </a:solidFill>
                      <a:effectLst/>
                      <a:latin typeface="Tahoma"/>
                      <a:ea typeface="Tahoma"/>
                      <a:cs typeface="Tahoma"/>
                    </a:rPr>
                    <a:t>¡Pida ayuda!</a:t>
                  </a:r>
                </a:p>
              </p:txBody>
            </p:sp>
            <p:grpSp>
              <p:nvGrpSpPr>
                <p:cNvPr id="44" name="Group 43">
                  <a:extLst>
                    <a:ext uri="{FF2B5EF4-FFF2-40B4-BE49-F238E27FC236}">
                      <a16:creationId xmlns:a16="http://schemas.microsoft.com/office/drawing/2014/main" id="{CF9CFB8A-A1D1-B343-8FD3-0115E889A764}"/>
                    </a:ext>
                  </a:extLst>
                </p:cNvPr>
                <p:cNvGrpSpPr/>
                <p:nvPr/>
              </p:nvGrpSpPr>
              <p:grpSpPr>
                <a:xfrm>
                  <a:off x="2428239" y="120255"/>
                  <a:ext cx="6453287" cy="646331"/>
                  <a:chOff x="2428239" y="120255"/>
                  <a:chExt cx="6453287" cy="646331"/>
                </a:xfrm>
              </p:grpSpPr>
              <p:sp>
                <p:nvSpPr>
                  <p:cNvPr id="45" name="Rectangle 44">
                    <a:extLst>
                      <a:ext uri="{FF2B5EF4-FFF2-40B4-BE49-F238E27FC236}">
                        <a16:creationId xmlns:a16="http://schemas.microsoft.com/office/drawing/2014/main" id="{513A9D53-10A8-7443-A3C7-6A90C3EBBD28}"/>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44F0975-0258-454E-845E-91A315174C43}"/>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grpSp>
        </p:grpSp>
        <p:sp>
          <p:nvSpPr>
            <p:cNvPr id="35" name="Moon 34">
              <a:extLst>
                <a:ext uri="{FF2B5EF4-FFF2-40B4-BE49-F238E27FC236}">
                  <a16:creationId xmlns:a16="http://schemas.microsoft.com/office/drawing/2014/main" id="{DC9B9FE2-3E98-544F-AF6A-653A0752AFCB}"/>
                </a:ext>
              </a:extLst>
            </p:cNvPr>
            <p:cNvSpPr/>
            <p:nvPr/>
          </p:nvSpPr>
          <p:spPr>
            <a:xfrm rot="12641641">
              <a:off x="8532331" y="2475669"/>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CEF8CA9-1F70-A240-8964-4623CC01EAE9}"/>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632620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CB2E64-C8FB-9F43-8464-9467D2ECC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ooter Placeholder 3">
            <a:extLst>
              <a:ext uri="{FF2B5EF4-FFF2-40B4-BE49-F238E27FC236}">
                <a16:creationId xmlns:a16="http://schemas.microsoft.com/office/drawing/2014/main" id="{13491FAD-C120-1E43-9D4F-10906C5FF0D6}"/>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a:extLst>
              <a:ext uri="{FF2B5EF4-FFF2-40B4-BE49-F238E27FC236}">
                <a16:creationId xmlns:a16="http://schemas.microsoft.com/office/drawing/2014/main" id="{789153DB-754D-2B49-B9A5-171B53108FC1}"/>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11" name="Group 10">
            <a:extLst>
              <a:ext uri="{FF2B5EF4-FFF2-40B4-BE49-F238E27FC236}">
                <a16:creationId xmlns:a16="http://schemas.microsoft.com/office/drawing/2014/main" id="{4A38D7C2-4B39-9246-ADC7-8D4C6B0AB477}"/>
              </a:ext>
            </a:extLst>
          </p:cNvPr>
          <p:cNvGrpSpPr/>
          <p:nvPr/>
        </p:nvGrpSpPr>
        <p:grpSpPr>
          <a:xfrm>
            <a:off x="2406631" y="103021"/>
            <a:ext cx="8353160" cy="4049529"/>
            <a:chOff x="2406631" y="103021"/>
            <a:chExt cx="8353160" cy="4049529"/>
          </a:xfrm>
        </p:grpSpPr>
        <p:grpSp>
          <p:nvGrpSpPr>
            <p:cNvPr id="12" name="Group 11">
              <a:extLst>
                <a:ext uri="{FF2B5EF4-FFF2-40B4-BE49-F238E27FC236}">
                  <a16:creationId xmlns:a16="http://schemas.microsoft.com/office/drawing/2014/main" id="{CA1A0CF0-5C19-7D43-BF53-DEA4EDAB6F7B}"/>
                </a:ext>
              </a:extLst>
            </p:cNvPr>
            <p:cNvGrpSpPr/>
            <p:nvPr/>
          </p:nvGrpSpPr>
          <p:grpSpPr>
            <a:xfrm>
              <a:off x="2406631" y="103021"/>
              <a:ext cx="4446585" cy="646331"/>
              <a:chOff x="2406631" y="103021"/>
              <a:chExt cx="4446585" cy="646331"/>
            </a:xfrm>
          </p:grpSpPr>
          <p:sp>
            <p:nvSpPr>
              <p:cNvPr id="19" name="Rectangle 18">
                <a:extLst>
                  <a:ext uri="{FF2B5EF4-FFF2-40B4-BE49-F238E27FC236}">
                    <a16:creationId xmlns:a16="http://schemas.microsoft.com/office/drawing/2014/main" id="{BE3B239C-E060-3644-8E5D-537EB8E2BD1C}"/>
                  </a:ext>
                </a:extLst>
              </p:cNvPr>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7092C-04F9-A04D-876C-9963B63B082B}"/>
                  </a:ext>
                </a:extLst>
              </p:cNvPr>
              <p:cNvSpPr txBox="1"/>
              <p:nvPr/>
            </p:nvSpPr>
            <p:spPr>
              <a:xfrm>
                <a:off x="2550142" y="103021"/>
                <a:ext cx="4303073"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13" name="Group 12">
              <a:extLst>
                <a:ext uri="{FF2B5EF4-FFF2-40B4-BE49-F238E27FC236}">
                  <a16:creationId xmlns:a16="http://schemas.microsoft.com/office/drawing/2014/main" id="{F0531FE6-891F-F64B-9964-F59DCAD0F0A8}"/>
                </a:ext>
              </a:extLst>
            </p:cNvPr>
            <p:cNvGrpSpPr/>
            <p:nvPr/>
          </p:nvGrpSpPr>
          <p:grpSpPr>
            <a:xfrm>
              <a:off x="7102191" y="1924493"/>
              <a:ext cx="3657600" cy="2073349"/>
              <a:chOff x="7102191" y="1924493"/>
              <a:chExt cx="3657600" cy="2073349"/>
            </a:xfrm>
          </p:grpSpPr>
          <p:grpSp>
            <p:nvGrpSpPr>
              <p:cNvPr id="15" name="Group 14">
                <a:extLst>
                  <a:ext uri="{FF2B5EF4-FFF2-40B4-BE49-F238E27FC236}">
                    <a16:creationId xmlns:a16="http://schemas.microsoft.com/office/drawing/2014/main" id="{9C1BFB14-3B55-2F4F-B64D-0ADAED05246B}"/>
                  </a:ext>
                </a:extLst>
              </p:cNvPr>
              <p:cNvGrpSpPr/>
              <p:nvPr/>
            </p:nvGrpSpPr>
            <p:grpSpPr>
              <a:xfrm>
                <a:off x="7410893" y="3189767"/>
                <a:ext cx="3253563" cy="808075"/>
                <a:chOff x="7410893" y="3189767"/>
                <a:chExt cx="3253563" cy="808075"/>
              </a:xfrm>
            </p:grpSpPr>
            <p:sp>
              <p:nvSpPr>
                <p:cNvPr id="17" name="Rectangle 16">
                  <a:extLst>
                    <a:ext uri="{FF2B5EF4-FFF2-40B4-BE49-F238E27FC236}">
                      <a16:creationId xmlns:a16="http://schemas.microsoft.com/office/drawing/2014/main" id="{05016434-5603-CF42-AA73-634D844B6665}"/>
                    </a:ext>
                  </a:extLst>
                </p:cNvPr>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8602D69-CE35-CF45-923A-D91E71CBEA93}"/>
                    </a:ext>
                  </a:extLst>
                </p:cNvPr>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04615950-1D28-ED44-8DE0-5614035B2F3E}"/>
                  </a:ext>
                </a:extLst>
              </p:cNvPr>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D3A4F9AE-D01F-E04F-9FC8-11FC1E0691F8}"/>
                </a:ext>
              </a:extLst>
            </p:cNvPr>
            <p:cNvSpPr txBox="1"/>
            <p:nvPr/>
          </p:nvSpPr>
          <p:spPr>
            <a:xfrm>
              <a:off x="7424578" y="1622710"/>
              <a:ext cx="3178281" cy="2529840"/>
            </a:xfrm>
            <a:prstGeom prst="rect">
              <a:avLst/>
            </a:prstGeom>
            <a:noFill/>
          </p:spPr>
          <p:txBody>
            <a:bodyPr wrap="square" rtlCol="0">
              <a:spAutoFit/>
            </a:bodyPr>
            <a:lstStyle/>
            <a:p>
              <a:pPr algn="ctr"/>
              <a:r>
                <a:rPr lang="es-MX" sz="4000" b="0" i="0" strike="noStrike" cap="none" spc="0" baseline="0">
                  <a:solidFill>
                    <a:srgbClr val="000000"/>
                  </a:solidFill>
                  <a:effectLst/>
                  <a:latin typeface="Tahoma"/>
                  <a:ea typeface="Tahoma"/>
                  <a:cs typeface="Tahoma"/>
                </a:rPr>
                <a:t>¡¡ME CONOZCO MEJOR QUE NADIE!!</a:t>
              </a:r>
              <a:endParaRPr lang="en-US" sz="400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22528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sp>
        <p:nvSpPr>
          <p:cNvPr id="10"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endParaRPr lang="en-US" sz="1000" b="1" dirty="0">
              <a:solidFill>
                <a:schemeClr val="tx1"/>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8" name="TextBox 7">
            <a:extLst>
              <a:ext uri="{FF2B5EF4-FFF2-40B4-BE49-F238E27FC236}">
                <a16:creationId xmlns:a16="http://schemas.microsoft.com/office/drawing/2014/main" id="{304960AD-BED3-9903-20C8-233E6D686ABA}"/>
              </a:ext>
            </a:extLst>
          </p:cNvPr>
          <p:cNvSpPr txBox="1"/>
          <p:nvPr/>
        </p:nvSpPr>
        <p:spPr>
          <a:xfrm>
            <a:off x="2806472" y="1578292"/>
            <a:ext cx="8588414" cy="2308324"/>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Arial"/>
                <a:ea typeface="Arial"/>
                <a:cs typeface="Arial"/>
              </a:rPr>
              <a:t>El Consejo de Texas para las Discapacidades del Desarrollo (Texas Council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Developmental</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Disabilities</a:t>
            </a:r>
            <a:r>
              <a:rPr lang="es-MX" sz="1800" b="0" i="0" strike="noStrike" cap="none" spc="0" baseline="0" dirty="0">
                <a:solidFill>
                  <a:srgbClr val="000000"/>
                </a:solidFill>
                <a:effectLst/>
                <a:latin typeface="Arial"/>
                <a:ea typeface="Arial"/>
                <a:cs typeface="Arial"/>
              </a:rPr>
              <a:t>, TCDD) apoya este Proyecto a través de una concesión de la Administración para la Vida en la Comunidad (</a:t>
            </a:r>
            <a:r>
              <a:rPr lang="es-MX" sz="1800" b="0" i="0" strike="noStrike" cap="none" spc="0" baseline="0" dirty="0" err="1">
                <a:solidFill>
                  <a:srgbClr val="000000"/>
                </a:solidFill>
                <a:effectLst/>
                <a:latin typeface="Arial"/>
                <a:ea typeface="Arial"/>
                <a:cs typeface="Arial"/>
              </a:rPr>
              <a:t>Administration</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Community</a:t>
            </a:r>
            <a:r>
              <a:rPr lang="es-MX" sz="1800" b="0" i="0" strike="noStrike" cap="none" spc="0" baseline="0" dirty="0">
                <a:solidFill>
                  <a:srgbClr val="000000"/>
                </a:solidFill>
                <a:effectLst/>
                <a:latin typeface="Arial"/>
                <a:ea typeface="Arial"/>
                <a:cs typeface="Arial"/>
              </a:rPr>
              <a:t> Living, ACL) de EE. UU., Departamento de Salud y Servicios Humanos, Washington, D.C., 20201. El número de concesión se otorga bajo petición. Se alienta a quienes reciban concesiones de patrocinio del gobierno a que expresen sus hallazgos y conclusiones. Las opiniones no necesariamente representan las políticas oficiales de TCDD o de ACL.</a:t>
            </a:r>
          </a:p>
        </p:txBody>
      </p:sp>
    </p:spTree>
    <p:extLst>
      <p:ext uri="{BB962C8B-B14F-4D97-AF65-F5344CB8AC3E}">
        <p14:creationId xmlns:p14="http://schemas.microsoft.com/office/powerpoint/2010/main" val="151741420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2023 </a:t>
            </a:r>
            <a:r>
              <a:rPr lang="es-MX" sz="900" b="1" i="0" strike="noStrike" cap="all" spc="0" baseline="0" dirty="0">
                <a:solidFill>
                  <a:srgbClr val="000000"/>
                </a:solidFill>
                <a:effectLst/>
                <a:latin typeface="Verdana"/>
                <a:ea typeface="Verdana"/>
                <a:cs typeface="Verdana"/>
              </a:rPr>
              <a:t>Programa de Servicios de SAFE para Personas con Discapacidades</a:t>
            </a:r>
            <a:endParaRPr lang="en-US" b="1" dirty="0">
              <a:solidFill>
                <a:schemeClr val="tx1"/>
              </a:solidFill>
            </a:endParaRPr>
          </a:p>
        </p:txBody>
      </p:sp>
      <p:sp>
        <p:nvSpPr>
          <p:cNvPr id="7" name="Rectangle 6">
            <a:extLst>
              <a:ext uri="{FF2B5EF4-FFF2-40B4-BE49-F238E27FC236}">
                <a16:creationId xmlns:a16="http://schemas.microsoft.com/office/drawing/2014/main" id="{CB8D6F5A-F251-C157-8C07-21ACBB9FA4FC}"/>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15875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212"/>
            <a:ext cx="12166314" cy="6858000"/>
            <a:chOff x="0" y="0"/>
            <a:chExt cx="12166314" cy="685800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673737" y="1099651"/>
              <a:ext cx="333612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Cómo conocer a personas nuevas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353478" y="2456671"/>
              <a:ext cx="5639956"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¿Se puede preguntar?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3976802" y="4828556"/>
              <a:ext cx="6393309"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Practicar conocer a alguien</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068090" y="3638576"/>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pic>
          <p:nvPicPr>
            <p:cNvPr id="16" name="Picture 2" descr="32e79440-7299-4026-981d-1ba5a2d0fa56@namprd16"/>
            <p:cNvPicPr>
              <a:picLocks noChangeAspect="1" noChangeArrowheads="1"/>
            </p:cNvPicPr>
            <p:nvPr/>
          </p:nvPicPr>
          <p:blipFill>
            <a:blip r:embed="rId4" cstate="print">
              <a:extLst>
                <a:ext uri="{28A0092B-C50C-407E-A947-70E740481C1C}">
                  <a14:useLocalDpi xmlns:a14="http://schemas.microsoft.com/office/drawing/2010/main" val="0"/>
                </a:ext>
              </a:extLst>
            </a:blip>
            <a:srcRect r="53960" b="58829"/>
            <a:stretch>
              <a:fillRect/>
            </a:stretch>
          </p:blipFill>
          <p:spPr bwMode="auto">
            <a:xfrm>
              <a:off x="6213785" y="800205"/>
              <a:ext cx="2459952" cy="123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6f2fba3f-4c57-4dcb-9312-df64eb975173@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99004" y="1953110"/>
              <a:ext cx="2714381" cy="153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6"/>
            <a:stretch>
              <a:fillRect/>
            </a:stretch>
          </p:blipFill>
          <p:spPr>
            <a:xfrm>
              <a:off x="2374035" y="3356829"/>
              <a:ext cx="1694056" cy="1186374"/>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5040" y="5406585"/>
              <a:ext cx="2458616" cy="1385891"/>
            </a:xfrm>
            <a:prstGeom prst="rect">
              <a:avLst/>
            </a:prstGeom>
          </p:spPr>
        </p:pic>
        <p:pic>
          <p:nvPicPr>
            <p:cNvPr id="23" name="Picture 2" descr="2d42889d-6d2a-4896-ac4f-7971e2434169@namprd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108095" y="4468637"/>
              <a:ext cx="2221928" cy="12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4" name="TextBox 23">
            <a:extLst>
              <a:ext uri="{FF2B5EF4-FFF2-40B4-BE49-F238E27FC236}">
                <a16:creationId xmlns:a16="http://schemas.microsoft.com/office/drawing/2014/main" id="{3049DE4A-C48D-BFAB-3CAA-B6F455309C97}"/>
              </a:ext>
            </a:extLst>
          </p:cNvPr>
          <p:cNvSpPr txBox="1"/>
          <p:nvPr/>
        </p:nvSpPr>
        <p:spPr>
          <a:xfrm>
            <a:off x="7808499" y="5392285"/>
            <a:ext cx="4090423" cy="1188720"/>
          </a:xfrm>
          <a:prstGeom prst="rect">
            <a:avLst/>
          </a:prstGeom>
          <a:noFill/>
        </p:spPr>
        <p:txBody>
          <a:bodyPr wrap="square" rtlCol="0">
            <a:spAutoFit/>
          </a:bodyPr>
          <a:lstStyle/>
          <a:p>
            <a:r>
              <a:rPr lang="es-MX" sz="2400" b="0" i="0" strike="noStrike" cap="none" spc="0" baseline="0" dirty="0">
                <a:solidFill>
                  <a:srgbClr val="000000"/>
                </a:solidFill>
                <a:effectLst/>
                <a:latin typeface="Tahoma"/>
                <a:ea typeface="Tahoma"/>
                <a:cs typeface="Tahoma"/>
              </a:rPr>
              <a:t>Pasar a los círculos de en medio (amarillo) e interior (verde)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6" name="TextBox 65">
            <a:extLst>
              <a:ext uri="{FF2B5EF4-FFF2-40B4-BE49-F238E27FC236}">
                <a16:creationId xmlns:a16="http://schemas.microsoft.com/office/drawing/2014/main" id="{1E488C00-1160-9B47-AD21-163228A1BCF1}"/>
              </a:ext>
            </a:extLst>
          </p:cNvPr>
          <p:cNvSpPr txBox="1"/>
          <p:nvPr/>
        </p:nvSpPr>
        <p:spPr>
          <a:xfrm>
            <a:off x="1866512" y="162910"/>
            <a:ext cx="481342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
        <p:nvSpPr>
          <p:cNvPr id="67" name="Footer Placeholder 3">
            <a:extLst>
              <a:ext uri="{FF2B5EF4-FFF2-40B4-BE49-F238E27FC236}">
                <a16:creationId xmlns:a16="http://schemas.microsoft.com/office/drawing/2014/main" id="{E6A1CD8D-4D54-044F-9D09-4836BB60EBC5}"/>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832122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218" y="207835"/>
            <a:ext cx="7510053" cy="1325563"/>
          </a:xfrm>
        </p:spPr>
        <p:txBody>
          <a:bodyPr>
            <a:noAutofit/>
          </a:bodyPr>
          <a:lstStyle/>
          <a:p>
            <a:pPr algn="ctr"/>
            <a:r>
              <a:rPr lang="es-MX" sz="4800" b="1" i="0" strike="noStrike" cap="none" spc="0" baseline="0" dirty="0">
                <a:solidFill>
                  <a:srgbClr val="000000"/>
                </a:solidFill>
                <a:effectLst/>
                <a:latin typeface="Tahoma"/>
                <a:ea typeface="Tahoma"/>
                <a:cs typeface="Tahoma"/>
              </a:rPr>
              <a:t>¿Dónde puede conocer a personas nuevas?</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10242" name="Picture 2" descr="32e79440-7299-4026-981d-1ba5a2d0fa56@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8" y="1533398"/>
            <a:ext cx="9731828" cy="548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aee80785-a666-48cd-9ce1-9fab74e331f4@namprd16"/>
          <p:cNvPicPr>
            <a:picLocks noChangeAspect="1" noChangeArrowheads="1"/>
          </p:cNvPicPr>
          <p:nvPr/>
        </p:nvPicPr>
        <p:blipFill>
          <a:blip r:embed="rId5">
            <a:extLst>
              <a:ext uri="{28A0092B-C50C-407E-A947-70E740481C1C}">
                <a14:useLocalDpi xmlns:a14="http://schemas.microsoft.com/office/drawing/2010/main" val="0"/>
              </a:ext>
            </a:extLst>
          </a:blip>
          <a:srcRect l="28865" r="27914"/>
          <a:stretch>
            <a:fillRect/>
          </a:stretch>
        </p:blipFill>
        <p:spPr bwMode="auto">
          <a:xfrm>
            <a:off x="9148353" y="3568907"/>
            <a:ext cx="3043647"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aee80785-a666-48cd-9ce1-9fab74e331f4@namprd16"/>
          <p:cNvPicPr>
            <a:picLocks noChangeAspect="1" noChangeArrowheads="1"/>
          </p:cNvPicPr>
          <p:nvPr/>
        </p:nvPicPr>
        <p:blipFill>
          <a:blip r:embed="rId5">
            <a:extLst>
              <a:ext uri="{28A0092B-C50C-407E-A947-70E740481C1C}">
                <a14:useLocalDpi xmlns:a14="http://schemas.microsoft.com/office/drawing/2010/main" val="0"/>
              </a:ext>
            </a:extLst>
          </a:blip>
          <a:srcRect t="24344" r="78157" b="44058"/>
          <a:stretch>
            <a:fillRect/>
          </a:stretch>
        </p:blipFill>
        <p:spPr bwMode="auto">
          <a:xfrm>
            <a:off x="8874731" y="1567125"/>
            <a:ext cx="2436115" cy="198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601200" y="5419949"/>
            <a:ext cx="2409510" cy="338554"/>
          </a:xfrm>
          <a:prstGeom prst="rect">
            <a:avLst/>
          </a:prstGeom>
          <a:noFill/>
        </p:spPr>
        <p:txBody>
          <a:bodyPr wrap="square" rtlCol="0">
            <a:spAutoFit/>
          </a:bodyPr>
          <a:lstStyle/>
          <a:p>
            <a:r>
              <a:rPr lang="es-MX" sz="1600" b="0" i="0" strike="noStrike" cap="none" spc="0" baseline="0" dirty="0">
                <a:solidFill>
                  <a:srgbClr val="000000"/>
                </a:solidFill>
                <a:effectLst/>
                <a:latin typeface="Tahoma"/>
                <a:ea typeface="Tahoma"/>
                <a:cs typeface="Tahoma"/>
              </a:rPr>
              <a:t>¡Grupo de autodefensa!</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Footer Placeholder 3">
            <a:extLst>
              <a:ext uri="{FF2B5EF4-FFF2-40B4-BE49-F238E27FC236}">
                <a16:creationId xmlns:a16="http://schemas.microsoft.com/office/drawing/2014/main" id="{F5202C78-8AED-624C-9A5C-CB3CB17061CC}"/>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9898678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683" y="184383"/>
            <a:ext cx="8536570" cy="1325563"/>
          </a:xfrm>
        </p:spPr>
        <p:txBody>
          <a:bodyPr>
            <a:normAutofit fontScale="90000"/>
          </a:bodyPr>
          <a:lstStyle/>
          <a:p>
            <a:pPr algn="ctr"/>
            <a:r>
              <a:rPr lang="es-MX" sz="4400" b="1" i="0" strike="noStrike" cap="none" spc="0" baseline="0">
                <a:solidFill>
                  <a:srgbClr val="000000"/>
                </a:solidFill>
                <a:effectLst/>
                <a:latin typeface="Tahoma"/>
                <a:ea typeface="Tahoma"/>
                <a:cs typeface="Tahoma"/>
              </a:rPr>
              <a:t>¿Dónde están las personas nuevas en su Mapa de relaciones?</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2209" y="1179736"/>
            <a:ext cx="10073424" cy="5678264"/>
          </a:xfrm>
          <a:prstGeom prst="rect">
            <a:avLst/>
          </a:prstGeom>
        </p:spPr>
      </p:pic>
      <p:cxnSp>
        <p:nvCxnSpPr>
          <p:cNvPr id="9" name="Straight Arrow Connector 8"/>
          <p:cNvCxnSpPr/>
          <p:nvPr/>
        </p:nvCxnSpPr>
        <p:spPr>
          <a:xfrm>
            <a:off x="4962395" y="3602373"/>
            <a:ext cx="1724297" cy="13063"/>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49094" y="2909875"/>
            <a:ext cx="4188823" cy="2225040"/>
          </a:xfrm>
          <a:prstGeom prst="rect">
            <a:avLst/>
          </a:prstGeom>
          <a:ln w="57150">
            <a:solidFill>
              <a:schemeClr val="tx1"/>
            </a:solidFill>
          </a:ln>
        </p:spPr>
        <p:txBody>
          <a:bodyPr wrap="square">
            <a:spAutoFit/>
          </a:bodyPr>
          <a:lstStyle/>
          <a:p>
            <a:pPr algn="ctr"/>
            <a:r>
              <a:rPr lang="es-MX" sz="2800" b="0" i="0" strike="noStrike" cap="none" spc="0" baseline="0">
                <a:solidFill>
                  <a:srgbClr val="000000"/>
                </a:solidFill>
                <a:effectLst/>
                <a:latin typeface="Tahoma"/>
                <a:ea typeface="Tahoma"/>
                <a:cs typeface="Tahoma"/>
              </a:rPr>
              <a:t>Las personas que acaba de conocer van en el círculo exterior (círculo rojo) en su Mapa de relaciones. </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0" name="Footer Placeholder 3">
            <a:extLst>
              <a:ext uri="{FF2B5EF4-FFF2-40B4-BE49-F238E27FC236}">
                <a16:creationId xmlns:a16="http://schemas.microsoft.com/office/drawing/2014/main" id="{C841F5B5-F59F-FE48-A7AB-A9B8E72F14B0}"/>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5317032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359" y="1516778"/>
            <a:ext cx="9575010" cy="5397314"/>
          </a:xfrm>
          <a:prstGeom prst="rect">
            <a:avLst/>
          </a:prstGeom>
        </p:spPr>
      </p:pic>
      <p:sp>
        <p:nvSpPr>
          <p:cNvPr id="2" name="Title 1"/>
          <p:cNvSpPr>
            <a:spLocks noGrp="1"/>
          </p:cNvSpPr>
          <p:nvPr>
            <p:ph type="title"/>
          </p:nvPr>
        </p:nvSpPr>
        <p:spPr>
          <a:xfrm>
            <a:off x="1613257" y="420135"/>
            <a:ext cx="8677637" cy="1325563"/>
          </a:xfrm>
        </p:spPr>
        <p:txBody>
          <a:bodyPr>
            <a:noAutofit/>
          </a:bodyPr>
          <a:lstStyle/>
          <a:p>
            <a:pPr algn="ctr"/>
            <a:r>
              <a:rPr lang="es-MX" sz="3600" b="1" i="0" strike="noStrike" cap="none" spc="0" baseline="0">
                <a:solidFill>
                  <a:srgbClr val="000000"/>
                </a:solidFill>
                <a:effectLst/>
                <a:latin typeface="Tahoma"/>
                <a:ea typeface="Tahoma"/>
                <a:cs typeface="Tahoma"/>
              </a:rPr>
              <a:t>Si solo ha hablado con alguien por Internet, ¿dónde está en su Mapa de relaciones?</a:t>
            </a:r>
            <a:endParaRPr lang="en-US" sz="36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0" y="0"/>
            <a:ext cx="2088777" cy="1694330"/>
          </a:xfrm>
          <a:prstGeom prst="rect">
            <a:avLst/>
          </a:prstGeom>
        </p:spPr>
      </p:pic>
      <p:cxnSp>
        <p:nvCxnSpPr>
          <p:cNvPr id="8" name="Straight Arrow Connector 7"/>
          <p:cNvCxnSpPr/>
          <p:nvPr/>
        </p:nvCxnSpPr>
        <p:spPr>
          <a:xfrm>
            <a:off x="5109001" y="3884563"/>
            <a:ext cx="1724297" cy="13063"/>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18755" y="2900507"/>
            <a:ext cx="4188823" cy="3078480"/>
          </a:xfrm>
          <a:prstGeom prst="rect">
            <a:avLst/>
          </a:prstGeom>
          <a:ln w="57150">
            <a:solidFill>
              <a:schemeClr val="tx1"/>
            </a:solidFill>
          </a:ln>
        </p:spPr>
        <p:txBody>
          <a:bodyPr wrap="square">
            <a:spAutoFit/>
          </a:bodyPr>
          <a:lstStyle/>
          <a:p>
            <a:pPr algn="ctr"/>
            <a:r>
              <a:rPr lang="es-MX" sz="2800" b="0" i="0" strike="noStrike" cap="none" spc="0" baseline="0" dirty="0">
                <a:solidFill>
                  <a:srgbClr val="000000"/>
                </a:solidFill>
                <a:effectLst/>
                <a:latin typeface="Tahoma"/>
                <a:ea typeface="Tahoma"/>
                <a:cs typeface="Tahoma"/>
              </a:rPr>
              <a:t>Las personas con las que solo ha hablado por Internet y que nunca ha conocido en persona están en su círculo exterior de aún no poder confiar (círculo rojo).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0" name="Footer Placeholder 3">
            <a:extLst>
              <a:ext uri="{FF2B5EF4-FFF2-40B4-BE49-F238E27FC236}">
                <a16:creationId xmlns:a16="http://schemas.microsoft.com/office/drawing/2014/main" id="{2B0352D6-6F65-AA47-B8A5-A90705A5A2F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521035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344" y="210259"/>
            <a:ext cx="9231768" cy="1325563"/>
          </a:xfrm>
        </p:spPr>
        <p:txBody>
          <a:bodyPr>
            <a:noAutofit/>
          </a:bodyPr>
          <a:lstStyle/>
          <a:p>
            <a:pPr algn="ctr"/>
            <a:r>
              <a:rPr lang="es-MX" sz="3200" b="1" i="0" strike="noStrike" cap="none" spc="0" baseline="0" dirty="0">
                <a:solidFill>
                  <a:srgbClr val="000000"/>
                </a:solidFill>
                <a:effectLst/>
                <a:latin typeface="Tahoma"/>
                <a:ea typeface="Tahoma"/>
                <a:cs typeface="Tahoma"/>
              </a:rPr>
              <a:t>¿Es más seguro ir solo/a/e o </a:t>
            </a:r>
            <a:r>
              <a:rPr lang="es-MX" sz="3200" b="1" dirty="0">
                <a:solidFill>
                  <a:srgbClr val="000000"/>
                </a:solidFill>
                <a:latin typeface="Tahoma"/>
                <a:ea typeface="Tahoma"/>
                <a:cs typeface="Tahoma"/>
              </a:rPr>
              <a:t>lleva</a:t>
            </a:r>
            <a:r>
              <a:rPr lang="es-MX" sz="3200" b="1" i="0" strike="noStrike" cap="none" spc="0" baseline="0" dirty="0">
                <a:solidFill>
                  <a:srgbClr val="000000"/>
                </a:solidFill>
                <a:effectLst/>
                <a:latin typeface="Tahoma"/>
                <a:ea typeface="Tahoma"/>
                <a:cs typeface="Tahoma"/>
              </a:rPr>
              <a:t>r a una persona adulta en quien confía si va a conocer a alguien que solo conoce por Internet?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25016" r="56650"/>
          <a:stretch>
            <a:fillRect/>
          </a:stretch>
        </p:blipFill>
        <p:spPr>
          <a:xfrm>
            <a:off x="2176033" y="1837604"/>
            <a:ext cx="1301661" cy="40019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7531" y="1991515"/>
            <a:ext cx="6271334" cy="3535073"/>
          </a:xfrm>
          <a:prstGeom prst="rect">
            <a:avLst/>
          </a:prstGeom>
        </p:spPr>
      </p:pic>
      <p:sp>
        <p:nvSpPr>
          <p:cNvPr id="9" name="TextBox 8"/>
          <p:cNvSpPr txBox="1"/>
          <p:nvPr/>
        </p:nvSpPr>
        <p:spPr>
          <a:xfrm>
            <a:off x="2416480" y="5762059"/>
            <a:ext cx="1357312" cy="461665"/>
          </a:xfrm>
          <a:prstGeom prst="rect">
            <a:avLst/>
          </a:prstGeom>
          <a:noFill/>
          <a:ln w="57150">
            <a:solidFill>
              <a:schemeClr val="tx1"/>
            </a:solidFill>
          </a:ln>
        </p:spPr>
        <p:txBody>
          <a:bodyPr wrap="square" rtlCol="0">
            <a:spAutoFit/>
          </a:bodyPr>
          <a:lstStyle/>
          <a:p>
            <a:r>
              <a:rPr lang="es-MX" sz="2400" b="0" i="0" strike="noStrike" cap="none" spc="0" baseline="0" dirty="0">
                <a:solidFill>
                  <a:srgbClr val="000000"/>
                </a:solidFill>
                <a:effectLst/>
                <a:latin typeface="Tahoma"/>
                <a:ea typeface="Tahoma"/>
                <a:cs typeface="Tahoma"/>
              </a:rPr>
              <a:t>Solo/a/e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961524" y="5689292"/>
            <a:ext cx="4192466" cy="769441"/>
          </a:xfrm>
          <a:prstGeom prst="rect">
            <a:avLst/>
          </a:prstGeom>
          <a:noFill/>
          <a:ln w="57150">
            <a:solidFill>
              <a:schemeClr val="tx1"/>
            </a:solidFill>
          </a:ln>
        </p:spPr>
        <p:txBody>
          <a:bodyPr wrap="square" rtlCol="0">
            <a:spAutoFit/>
          </a:bodyPr>
          <a:lstStyle/>
          <a:p>
            <a:r>
              <a:rPr lang="es-MX" sz="2200" b="0" i="0" strike="noStrike" cap="none" spc="0" baseline="0" dirty="0">
                <a:solidFill>
                  <a:srgbClr val="000000"/>
                </a:solidFill>
                <a:effectLst/>
                <a:latin typeface="Tahoma"/>
                <a:ea typeface="Tahoma"/>
                <a:cs typeface="Tahoma"/>
              </a:rPr>
              <a:t>Llevar a una persona adulta en quien confía</a:t>
            </a:r>
            <a:endParaRPr lang="en-US" sz="2200"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7105" t="24006" r="50548" b="19076"/>
          <a:stretch>
            <a:fillRect/>
          </a:stretch>
        </p:blipFill>
        <p:spPr>
          <a:xfrm>
            <a:off x="777897" y="2250770"/>
            <a:ext cx="3948108" cy="299122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t="29553" r="80478" b="19416"/>
          <a:stretch>
            <a:fillRect/>
          </a:stretch>
        </p:blipFill>
        <p:spPr>
          <a:xfrm>
            <a:off x="1532728" y="5252905"/>
            <a:ext cx="738867" cy="1088687"/>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rcRect l="20491" t="29038" r="65078" b="19587"/>
          <a:stretch>
            <a:fillRect/>
          </a:stretch>
        </p:blipFill>
        <p:spPr>
          <a:xfrm>
            <a:off x="6254438" y="5288046"/>
            <a:ext cx="600663" cy="1205359"/>
          </a:xfrm>
          <a:prstGeom prst="rect">
            <a:avLst/>
          </a:prstGeom>
        </p:spPr>
      </p:pic>
      <p:sp>
        <p:nvSpPr>
          <p:cNvPr id="14" name="Oval 13"/>
          <p:cNvSpPr/>
          <p:nvPr/>
        </p:nvSpPr>
        <p:spPr>
          <a:xfrm>
            <a:off x="7054022" y="1564038"/>
            <a:ext cx="4013341" cy="3967445"/>
          </a:xfrm>
          <a:prstGeom prst="ellipse">
            <a:avLst/>
          </a:prstGeom>
          <a:noFill/>
          <a:ln w="168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5" name="Footer Placeholder 3">
            <a:extLst>
              <a:ext uri="{FF2B5EF4-FFF2-40B4-BE49-F238E27FC236}">
                <a16:creationId xmlns:a16="http://schemas.microsoft.com/office/drawing/2014/main" id="{158F4743-CCF0-7B4B-B726-59DE3552FF24}"/>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9425893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l="52923"/>
          <a:stretch>
            <a:fillRect/>
          </a:stretch>
        </p:blipFill>
        <p:spPr>
          <a:xfrm>
            <a:off x="7471765" y="1694330"/>
            <a:ext cx="4431745" cy="5306526"/>
          </a:xfrm>
          <a:prstGeom prst="rect">
            <a:avLst/>
          </a:prstGeom>
        </p:spPr>
      </p:pic>
      <p:sp>
        <p:nvSpPr>
          <p:cNvPr id="2" name="Title 1"/>
          <p:cNvSpPr>
            <a:spLocks noGrp="1"/>
          </p:cNvSpPr>
          <p:nvPr>
            <p:ph type="title"/>
          </p:nvPr>
        </p:nvSpPr>
        <p:spPr>
          <a:xfrm>
            <a:off x="1583473" y="287468"/>
            <a:ext cx="8865220" cy="1325563"/>
          </a:xfrm>
        </p:spPr>
        <p:txBody>
          <a:bodyPr>
            <a:noAutofit/>
          </a:bodyPr>
          <a:lstStyle/>
          <a:p>
            <a:pPr algn="ctr"/>
            <a:r>
              <a:rPr lang="es-MX" sz="3600" b="1" i="0" strike="noStrike" cap="none" spc="0" baseline="0" dirty="0">
                <a:solidFill>
                  <a:srgbClr val="000000"/>
                </a:solidFill>
                <a:effectLst/>
                <a:latin typeface="Tahoma"/>
                <a:ea typeface="Tahoma"/>
                <a:cs typeface="Tahoma"/>
              </a:rPr>
              <a:t>¿Es más seguro reunirse en un lugar público o en un lugar privado, cuando se reúne con alguien que solo conoce por Internet?</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sp>
        <p:nvSpPr>
          <p:cNvPr id="8" name="TextBox 7"/>
          <p:cNvSpPr txBox="1"/>
          <p:nvPr/>
        </p:nvSpPr>
        <p:spPr>
          <a:xfrm>
            <a:off x="4337807" y="5734657"/>
            <a:ext cx="1137442" cy="461665"/>
          </a:xfrm>
          <a:prstGeom prst="rect">
            <a:avLst/>
          </a:prstGeom>
          <a:noFill/>
          <a:ln w="57150">
            <a:solidFill>
              <a:schemeClr val="tx1"/>
            </a:solidFill>
          </a:ln>
        </p:spPr>
        <p:txBody>
          <a:bodyPr wrap="square" rtlCol="0">
            <a:spAutoFit/>
          </a:bodyPr>
          <a:lstStyle/>
          <a:p>
            <a:r>
              <a:rPr lang="es-MX" sz="2400" b="0" i="0" strike="noStrike" cap="none" spc="0" baseline="0" dirty="0">
                <a:solidFill>
                  <a:srgbClr val="000000"/>
                </a:solidFill>
                <a:effectLst/>
                <a:latin typeface="Tahoma"/>
                <a:ea typeface="Tahoma"/>
                <a:cs typeface="Tahoma"/>
              </a:rPr>
              <a:t>Público</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9152031" y="5734657"/>
            <a:ext cx="1177153" cy="457200"/>
          </a:xfrm>
          <a:prstGeom prst="rect">
            <a:avLst/>
          </a:prstGeom>
          <a:noFill/>
          <a:ln w="57150">
            <a:solidFill>
              <a:schemeClr val="tx1"/>
            </a:solidFill>
          </a:ln>
        </p:spPr>
        <p:txBody>
          <a:bodyPr wrap="square" rtlCol="0">
            <a:spAutoFit/>
          </a:bodyPr>
          <a:lstStyle/>
          <a:p>
            <a:r>
              <a:rPr lang="es-MX" sz="2400" b="0" i="0" strike="noStrike" cap="none" spc="0" baseline="0">
                <a:solidFill>
                  <a:srgbClr val="000000"/>
                </a:solidFill>
                <a:effectLst/>
                <a:latin typeface="Tahoma"/>
                <a:ea typeface="Tahoma"/>
                <a:cs typeface="Tahoma"/>
              </a:rPr>
              <a:t>Privado</a:t>
            </a:r>
            <a:endParaRPr lang="en-US" sz="2400">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t="29553" r="80478" b="19416"/>
          <a:stretch>
            <a:fillRect/>
          </a:stretch>
        </p:blipFill>
        <p:spPr>
          <a:xfrm>
            <a:off x="3355243" y="5288125"/>
            <a:ext cx="738867" cy="108868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l="20491" t="29038" r="65078" b="19587"/>
          <a:stretch>
            <a:fillRect/>
          </a:stretch>
        </p:blipFill>
        <p:spPr>
          <a:xfrm>
            <a:off x="8332926" y="5171453"/>
            <a:ext cx="600663" cy="120535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t="25134" r="53076"/>
          <a:stretch>
            <a:fillRect/>
          </a:stretch>
        </p:blipFill>
        <p:spPr>
          <a:xfrm>
            <a:off x="322947" y="2160776"/>
            <a:ext cx="4775125" cy="393192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a:off x="5958755" y="1589408"/>
            <a:ext cx="596018" cy="5074656"/>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5" name="Footer Placeholder 3">
            <a:extLst>
              <a:ext uri="{FF2B5EF4-FFF2-40B4-BE49-F238E27FC236}">
                <a16:creationId xmlns:a16="http://schemas.microsoft.com/office/drawing/2014/main" id="{93F8C689-23A9-C64A-BDA0-115440DAAE52}"/>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477139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13348</TotalTime>
  <Words>7000</Words>
  <Application>Microsoft Macintosh PowerPoint</Application>
  <PresentationFormat>Widescreen</PresentationFormat>
  <Paragraphs>501</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PraterBlockPro</vt:lpstr>
      <vt:lpstr>Calibri</vt:lpstr>
      <vt:lpstr>Marvin Round</vt:lpstr>
      <vt:lpstr>Arial</vt:lpstr>
      <vt:lpstr>Smoothy Slanted</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¿Dónde puede conocer a personas nuevas?</vt:lpstr>
      <vt:lpstr>¿Dónde están las personas nuevas en su Mapa de relaciones?</vt:lpstr>
      <vt:lpstr>Si solo ha hablado con alguien por Internet, ¿dónde está en su Mapa de relaciones?</vt:lpstr>
      <vt:lpstr>¿Es más seguro ir solo/a/e o llevar a una persona adulta en quien confía si va a conocer a alguien que solo conoce por Internet?</vt:lpstr>
      <vt:lpstr>¿Es más seguro reunirse en un lugar público o en un lugar privado, cuando se reúne con alguien que solo conoce por Internet?</vt:lpstr>
      <vt:lpstr>Lo que no debe compartir con alguien en su círculo rojo</vt:lpstr>
      <vt:lpstr>PowerPoint Presentation</vt:lpstr>
      <vt:lpstr>¿Se puede preguntar?</vt:lpstr>
      <vt:lpstr>¿Cómo está?</vt:lpstr>
      <vt:lpstr>¿Puedo tocar su cabello?</vt:lpstr>
      <vt:lpstr>¿Dónde vive?</vt:lpstr>
      <vt:lpstr>¿Qué le gusta hacer por diversión?</vt:lpstr>
      <vt:lpstr>¿Tiene novio o novia?</vt:lpstr>
      <vt:lpstr>¿Cuál es su comida favorita?</vt:lpstr>
      <vt:lpstr>¿Está embarazada?</vt:lpstr>
      <vt:lpstr>¿Cuáles series de televisión le gusta ver?</vt:lpstr>
      <vt:lpstr>¿Quiere salir a una cita?</vt:lpstr>
      <vt:lpstr>PowerPoint Presentation</vt:lpstr>
      <vt:lpstr>PowerPoint Presentation</vt:lpstr>
      <vt:lpstr>¿Cómo le muestra a alguien que lo/la/le escucha?</vt:lpstr>
      <vt:lpstr>PowerPoint Presentation</vt:lpstr>
      <vt:lpstr>PowerPoint Presentation</vt:lpstr>
      <vt:lpstr>Pasar al círculo amarillo</vt:lpstr>
      <vt:lpstr>PowerPoint Presentation</vt:lpstr>
      <vt:lpstr>Pasar al círculo interior de confianza (círculo verde).</vt:lpstr>
      <vt:lpstr>Pasar al círculo rojo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252</cp:revision>
  <dcterms:created xsi:type="dcterms:W3CDTF">2021-06-11T20:56:57Z</dcterms:created>
  <dcterms:modified xsi:type="dcterms:W3CDTF">2023-02-25T19:35:18Z</dcterms:modified>
</cp:coreProperties>
</file>